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 id="2147483673" r:id="rId6"/>
    <p:sldMasterId id="214748367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Lst>
  <p:sldSz cy="5143500" cx="9144000"/>
  <p:notesSz cx="6858000" cy="9144000"/>
  <p:embeddedFontLst>
    <p:embeddedFont>
      <p:font typeface="Lexend Deca ExtraBold"/>
      <p:bold r:id="rId43"/>
    </p:embeddedFont>
    <p:embeddedFont>
      <p:font typeface="Proxima Nova"/>
      <p:regular r:id="rId44"/>
      <p:bold r:id="rId45"/>
      <p:italic r:id="rId46"/>
      <p:boldItalic r:id="rId47"/>
    </p:embeddedFont>
    <p:embeddedFont>
      <p:font typeface="Roboto"/>
      <p:regular r:id="rId48"/>
      <p:bold r:id="rId49"/>
      <p:italic r:id="rId50"/>
      <p:boldItalic r:id="rId51"/>
    </p:embeddedFont>
    <p:embeddedFont>
      <p:font typeface="Roboto Medium"/>
      <p:regular r:id="rId52"/>
      <p:bold r:id="rId53"/>
      <p:italic r:id="rId54"/>
      <p:boldItalic r:id="rId55"/>
    </p:embeddedFont>
    <p:embeddedFont>
      <p:font typeface="Work Sans"/>
      <p:regular r:id="rId56"/>
      <p:bold r:id="rId57"/>
      <p:italic r:id="rId58"/>
      <p:boldItalic r:id="rId59"/>
    </p:embeddedFont>
    <p:embeddedFont>
      <p:font typeface="Proxima Nova Semibold"/>
      <p:regular r:id="rId60"/>
      <p:bold r:id="rId61"/>
      <p:boldItalic r:id="rId62"/>
    </p:embeddedFont>
    <p:embeddedFont>
      <p:font typeface="Lexend Deca"/>
      <p:regular r:id="rId63"/>
      <p:bold r:id="rId64"/>
    </p:embeddedFont>
    <p:embeddedFont>
      <p:font typeface="Merriweather"/>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9" roundtripDataSignature="AMtx7mhEIFnf95RK9cSYTDPI+8w8Ia/r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D6D913-AB5B-4845-B2BC-4AF40B3A4754}">
  <a:tblStyle styleId="{A0D6D913-AB5B-4845-B2BC-4AF40B3A4754}"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386A1EB-CCB4-4034-BDBF-3CD53DABCBE1}"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font" Target="fonts/ProximaNova-regular.fntdata"/><Relationship Id="rId43" Type="http://schemas.openxmlformats.org/officeDocument/2006/relationships/font" Target="fonts/LexendDecaExtraBold-bold.fntdata"/><Relationship Id="rId46" Type="http://schemas.openxmlformats.org/officeDocument/2006/relationships/font" Target="fonts/ProximaNova-italic.fntdata"/><Relationship Id="rId45"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regular.fntdata"/><Relationship Id="rId47" Type="http://schemas.openxmlformats.org/officeDocument/2006/relationships/font" Target="fonts/ProximaNova-boldItalic.fntdata"/><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ProximaNovaSemibold-boldItalic.fntdata"/><Relationship Id="rId61" Type="http://schemas.openxmlformats.org/officeDocument/2006/relationships/font" Target="fonts/ProximaNovaSemibold-bold.fntdata"/><Relationship Id="rId20" Type="http://schemas.openxmlformats.org/officeDocument/2006/relationships/slide" Target="slides/slide12.xml"/><Relationship Id="rId64" Type="http://schemas.openxmlformats.org/officeDocument/2006/relationships/font" Target="fonts/LexendDeca-bold.fntdata"/><Relationship Id="rId63" Type="http://schemas.openxmlformats.org/officeDocument/2006/relationships/font" Target="fonts/LexendDeca-regular.fntdata"/><Relationship Id="rId22" Type="http://schemas.openxmlformats.org/officeDocument/2006/relationships/slide" Target="slides/slide14.xml"/><Relationship Id="rId66" Type="http://schemas.openxmlformats.org/officeDocument/2006/relationships/font" Target="fonts/Merriweather-bold.fntdata"/><Relationship Id="rId21" Type="http://schemas.openxmlformats.org/officeDocument/2006/relationships/slide" Target="slides/slide13.xml"/><Relationship Id="rId65" Type="http://schemas.openxmlformats.org/officeDocument/2006/relationships/font" Target="fonts/Merriweather-regular.fntdata"/><Relationship Id="rId24" Type="http://schemas.openxmlformats.org/officeDocument/2006/relationships/slide" Target="slides/slide16.xml"/><Relationship Id="rId68" Type="http://schemas.openxmlformats.org/officeDocument/2006/relationships/font" Target="fonts/Merriweather-boldItalic.fntdata"/><Relationship Id="rId23" Type="http://schemas.openxmlformats.org/officeDocument/2006/relationships/slide" Target="slides/slide15.xml"/><Relationship Id="rId67" Type="http://schemas.openxmlformats.org/officeDocument/2006/relationships/font" Target="fonts/Merriweather-italic.fntdata"/><Relationship Id="rId60" Type="http://schemas.openxmlformats.org/officeDocument/2006/relationships/font" Target="fonts/ProximaNovaSemibold-regular.fntdata"/><Relationship Id="rId26" Type="http://schemas.openxmlformats.org/officeDocument/2006/relationships/slide" Target="slides/slide18.xml"/><Relationship Id="rId25" Type="http://schemas.openxmlformats.org/officeDocument/2006/relationships/slide" Target="slides/slide17.xml"/><Relationship Id="rId69" Type="http://customschemas.google.com/relationships/presentationmetadata" Target="meta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RobotoMedium-bold.fntdata"/><Relationship Id="rId52" Type="http://schemas.openxmlformats.org/officeDocument/2006/relationships/font" Target="fonts/RobotoMedium-regular.fntdata"/><Relationship Id="rId11" Type="http://schemas.openxmlformats.org/officeDocument/2006/relationships/slide" Target="slides/slide3.xml"/><Relationship Id="rId55" Type="http://schemas.openxmlformats.org/officeDocument/2006/relationships/font" Target="fonts/RobotoMedium-boldItalic.fntdata"/><Relationship Id="rId10" Type="http://schemas.openxmlformats.org/officeDocument/2006/relationships/slide" Target="slides/slide2.xml"/><Relationship Id="rId54" Type="http://schemas.openxmlformats.org/officeDocument/2006/relationships/font" Target="fonts/RobotoMedium-italic.fntdata"/><Relationship Id="rId13" Type="http://schemas.openxmlformats.org/officeDocument/2006/relationships/slide" Target="slides/slide5.xml"/><Relationship Id="rId57" Type="http://schemas.openxmlformats.org/officeDocument/2006/relationships/font" Target="fonts/WorkSans-bold.fntdata"/><Relationship Id="rId12" Type="http://schemas.openxmlformats.org/officeDocument/2006/relationships/slide" Target="slides/slide4.xml"/><Relationship Id="rId56" Type="http://schemas.openxmlformats.org/officeDocument/2006/relationships/font" Target="fonts/WorkSans-regular.fntdata"/><Relationship Id="rId15" Type="http://schemas.openxmlformats.org/officeDocument/2006/relationships/slide" Target="slides/slide7.xml"/><Relationship Id="rId59" Type="http://schemas.openxmlformats.org/officeDocument/2006/relationships/font" Target="fonts/WorkSans-boldItalic.fntdata"/><Relationship Id="rId14" Type="http://schemas.openxmlformats.org/officeDocument/2006/relationships/slide" Target="slides/slide6.xml"/><Relationship Id="rId58" Type="http://schemas.openxmlformats.org/officeDocument/2006/relationships/font" Target="fonts/WorkSans-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850">
              <a:solidFill>
                <a:srgbClr val="5F7D96"/>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CNN </a:t>
            </a:r>
            <a:r>
              <a:rPr lang="vi" sz="1300">
                <a:solidFill>
                  <a:schemeClr val="dk1"/>
                </a:solidFill>
              </a:rPr>
              <a:t>được sử dụng nhiều trong các mô hình computer vision và các bài toán deep learning hay mạng neural</a:t>
            </a:r>
            <a:endParaRPr sz="1300">
              <a:solidFill>
                <a:schemeClr val="dk1"/>
              </a:solidFill>
            </a:endParaRPr>
          </a:p>
          <a:p>
            <a:pPr indent="0" lvl="0" marL="0" rtl="0" algn="l">
              <a:lnSpc>
                <a:spcPct val="100000"/>
              </a:lnSpc>
              <a:spcBef>
                <a:spcPts val="0"/>
              </a:spcBef>
              <a:spcAft>
                <a:spcPts val="0"/>
              </a:spcAft>
              <a:buSzPts val="1100"/>
              <a:buNone/>
            </a:pPr>
            <a:r>
              <a:rPr lang="vi" sz="1300">
                <a:solidFill>
                  <a:schemeClr val="dk1"/>
                </a:solidFill>
              </a:rPr>
              <a:t>Convolution giữa ma trận con của tập dữ liệu X với các sliding window (cửa sổ trượt) còn được gọi là kernel</a:t>
            </a:r>
            <a:endParaRPr sz="1300">
              <a:solidFill>
                <a:schemeClr val="dk1"/>
              </a:solidFill>
            </a:endParaRPr>
          </a:p>
          <a:p>
            <a:pPr indent="0" lvl="0" marL="0" rtl="0" algn="l">
              <a:lnSpc>
                <a:spcPct val="100000"/>
              </a:lnSpc>
              <a:spcBef>
                <a:spcPts val="0"/>
              </a:spcBef>
              <a:spcAft>
                <a:spcPts val="0"/>
              </a:spcAft>
              <a:buSzPts val="1100"/>
              <a:buNone/>
            </a:pPr>
            <a:r>
              <a:t/>
            </a:r>
            <a:endParaRPr sz="13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CNN </a:t>
            </a:r>
            <a:r>
              <a:rPr lang="vi" sz="1300">
                <a:solidFill>
                  <a:schemeClr val="dk1"/>
                </a:solidFill>
              </a:rPr>
              <a:t>được sử dụng nhiều trong các mô hình computer vision và các bài toán deep learning hay mạng neural</a:t>
            </a:r>
            <a:endParaRPr sz="1300">
              <a:solidFill>
                <a:schemeClr val="dk1"/>
              </a:solidFill>
            </a:endParaRPr>
          </a:p>
          <a:p>
            <a:pPr indent="0" lvl="0" marL="0" rtl="0" algn="l">
              <a:lnSpc>
                <a:spcPct val="100000"/>
              </a:lnSpc>
              <a:spcBef>
                <a:spcPts val="0"/>
              </a:spcBef>
              <a:spcAft>
                <a:spcPts val="0"/>
              </a:spcAft>
              <a:buSzPts val="1100"/>
              <a:buNone/>
            </a:pPr>
            <a:r>
              <a:rPr lang="vi" sz="1300">
                <a:solidFill>
                  <a:schemeClr val="dk1"/>
                </a:solidFill>
              </a:rPr>
              <a:t>Convolution giữa ma trận con của tập dữ liệu X với các sliding window (cửa sổ trượt) còn được gọi là kernel</a:t>
            </a:r>
            <a:endParaRPr sz="1300">
              <a:solidFill>
                <a:schemeClr val="dk1"/>
              </a:solidFill>
            </a:endParaRPr>
          </a:p>
          <a:p>
            <a:pPr indent="0" lvl="0" marL="0" rtl="0" algn="l">
              <a:lnSpc>
                <a:spcPct val="100000"/>
              </a:lnSpc>
              <a:spcBef>
                <a:spcPts val="0"/>
              </a:spcBef>
              <a:spcAft>
                <a:spcPts val="0"/>
              </a:spcAft>
              <a:buSzPts val="1100"/>
              <a:buNone/>
            </a:pPr>
            <a:r>
              <a:t/>
            </a:r>
            <a:endParaRPr sz="13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sz="1400">
                <a:solidFill>
                  <a:schemeClr val="dk1"/>
                </a:solidFill>
                <a:latin typeface="Roboto"/>
                <a:ea typeface="Roboto"/>
                <a:cs typeface="Roboto"/>
                <a:sym typeface="Roboto"/>
              </a:rPr>
              <a:t>Kết quả đầu tiên sẽ là input của Convolutional layer tiếp theo nên đây là lớp quan trọng nhất trong CNN</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Padding: lớp nền → </a:t>
            </a:r>
            <a:endParaRPr sz="1400">
              <a:solidFill>
                <a:schemeClr val="dk1"/>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 Thường được dùng giữa các convolutional layer để làm giảm kích thước dữ liệu mà không làm mất đi thuộc tính quan trọng của ảnh</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rPr lang="vi" sz="1400">
                <a:solidFill>
                  <a:schemeClr val="dk1"/>
                </a:solidFill>
                <a:latin typeface="Roboto"/>
                <a:ea typeface="Roboto"/>
                <a:cs typeface="Roboto"/>
                <a:sym typeface="Roboto"/>
              </a:rPr>
              <a:t>→làm giảm việc tính toán trong model</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400">
              <a:solidFill>
                <a:srgbClr val="3D3D3D"/>
              </a:solidFill>
              <a:highlight>
                <a:schemeClr val="lt1"/>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rgbClr val="3D3D3D"/>
                </a:solidFill>
                <a:highlight>
                  <a:schemeClr val="lt1"/>
                </a:highlight>
                <a:latin typeface="Roboto"/>
                <a:ea typeface="Roboto"/>
                <a:cs typeface="Roboto"/>
                <a:sym typeface="Roboto"/>
              </a:rPr>
              <a:t>Với mỗi ma trận, trên vùng kích thước K*K trên ma trận ta tìm maximum hoặc average của dữ liệu rồi viết vào ma trận kết quả</a:t>
            </a:r>
            <a:endParaRPr sz="1400">
              <a:solidFill>
                <a:srgbClr val="3D3D3D"/>
              </a:solidFill>
              <a:highlight>
                <a:schemeClr val="lt1"/>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Sau khi ảnh đi qua nhiều convolutional layer và pooling layer thì model đã học được đặc điểm quan trọng của ảnh thì output cuối cùng là tensor có dạng H*W*D sẽ được convert thành vector có kích thước H*W*D</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và đạt top 5 trên trang ImageNet, có hơn 14 triệu hình ảnh thuộc 1000 lớp</a:t>
            </a:r>
            <a:endParaRPr/>
          </a:p>
          <a:p>
            <a:pPr indent="0" lvl="0" marL="0" rtl="0" algn="l">
              <a:lnSpc>
                <a:spcPct val="100000"/>
              </a:lnSpc>
              <a:spcBef>
                <a:spcPts val="0"/>
              </a:spcBef>
              <a:spcAft>
                <a:spcPts val="0"/>
              </a:spcAft>
              <a:buSzPts val="1100"/>
              <a:buNone/>
            </a:pPr>
            <a:r>
              <a:rPr lang="vi"/>
              <a:t>kiến trúc nhận dạng hình ảnh phổ biến nhất.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vi"/>
              <a:t>Ví dụ với đầu vào là chữ cái “h” thì qua mô hình RNN, cụ thể là hàm softmax, sẽ tìm được “e” là chữ cái có tỷ lệ dự đoán cao nhất, sau đó sử dụng “e” để dự đoán tiếp chữ cái tiếp theo và cuối cùng output ra được là “hello”</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 one to one : một input cho ra một output</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 one to many : một input dự đoán cho ra nhiều output (ảnh - câu mô tả cho ảnh) </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 </a:t>
            </a:r>
            <a:r>
              <a:rPr b="1" lang="vi" sz="1400">
                <a:solidFill>
                  <a:schemeClr val="dk1"/>
                </a:solidFill>
                <a:latin typeface="Roboto"/>
                <a:ea typeface="Roboto"/>
                <a:cs typeface="Roboto"/>
                <a:sym typeface="Roboto"/>
              </a:rPr>
              <a:t>many to one </a:t>
            </a:r>
            <a:r>
              <a:rPr lang="vi" sz="1400">
                <a:solidFill>
                  <a:schemeClr val="dk1"/>
                </a:solidFill>
                <a:latin typeface="Roboto"/>
                <a:ea typeface="Roboto"/>
                <a:cs typeface="Roboto"/>
                <a:sym typeface="Roboto"/>
              </a:rPr>
              <a:t>: nhiều input chỉ cho ra một output (nhiều ảnh tách từ video - hành động trong video ) </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vi" sz="1400">
                <a:solidFill>
                  <a:schemeClr val="dk1"/>
                </a:solidFill>
                <a:latin typeface="Roboto"/>
                <a:ea typeface="Roboto"/>
                <a:cs typeface="Roboto"/>
                <a:sym typeface="Roboto"/>
              </a:rPr>
              <a:t>- many to many : nhiều input cho ra nhiều output (dịch ngôn ngữ)</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 Lấy ví dụ bài toán input đầu vào là một video 30s, tức là mỗi giây sẽ là một ảnh.</a:t>
            </a:r>
            <a:endParaRPr/>
          </a:p>
          <a:p>
            <a:pPr indent="0" lvl="0" marL="0" rtl="0" algn="l">
              <a:lnSpc>
                <a:spcPct val="115000"/>
              </a:lnSpc>
              <a:spcBef>
                <a:spcPts val="1200"/>
              </a:spcBef>
              <a:spcAft>
                <a:spcPts val="0"/>
              </a:spcAft>
              <a:buClr>
                <a:schemeClr val="dk1"/>
              </a:buClr>
              <a:buSzPts val="1100"/>
              <a:buFont typeface="Arial"/>
              <a:buNone/>
            </a:pPr>
            <a:r>
              <a:rPr lang="vi" sz="1300">
                <a:solidFill>
                  <a:schemeClr val="dk1"/>
                </a:solidFill>
                <a:latin typeface="Roboto"/>
                <a:ea typeface="Roboto"/>
                <a:cs typeface="Roboto"/>
                <a:sym typeface="Roboto"/>
              </a:rPr>
              <a:t>- Các input lần lượt là s0,s1…..st và output là o</a:t>
            </a:r>
            <a:endParaRPr sz="1300">
              <a:solidFill>
                <a:schemeClr val="dk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vi" sz="1300">
                <a:solidFill>
                  <a:schemeClr val="dk1"/>
                </a:solidFill>
                <a:latin typeface="Roboto"/>
                <a:ea typeface="Roboto"/>
                <a:cs typeface="Roboto"/>
                <a:sym typeface="Roboto"/>
              </a:rPr>
              <a:t>- Mô hình gồm các state, state thứ t có input là x(t) và s(t-1) và output của s(t) là hàm f(U*x(t) + W*s(t-1)) - Hàm activation function f thường là Tanh hoặc ReLU. S(0) được cho vào để chuẩn công thức nên thường mang giá trị là 0 hoặc 1 giá trị ngẫu nhiên vì ban đầu k có dữ liệu</a:t>
            </a:r>
            <a:endParaRPr sz="1300">
              <a:solidFill>
                <a:schemeClr val="dk1"/>
              </a:solidFill>
              <a:latin typeface="Roboto"/>
              <a:ea typeface="Roboto"/>
              <a:cs typeface="Roboto"/>
              <a:sym typeface="Roboto"/>
            </a:endParaRPr>
          </a:p>
          <a:p>
            <a:pPr indent="0" lvl="0" marL="0" rtl="0" algn="l">
              <a:lnSpc>
                <a:spcPct val="100000"/>
              </a:lnSpc>
              <a:spcBef>
                <a:spcPts val="1200"/>
              </a:spcBef>
              <a:spcAft>
                <a:spcPts val="0"/>
              </a:spcAft>
              <a:buClr>
                <a:schemeClr val="dk1"/>
              </a:buClr>
              <a:buSzPts val="1100"/>
              <a:buFont typeface="Arial"/>
              <a:buNone/>
            </a:pPr>
            <a:r>
              <a:t/>
            </a:r>
            <a:endParaRPr sz="14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9" name="Google Shape;79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Phân tích một số điều kiện và yêu cầu của bài toán </a:t>
            </a:r>
            <a:endParaRPr/>
          </a:p>
          <a:p>
            <a:pPr indent="0" lvl="0" marL="0" rtl="0" algn="l">
              <a:lnSpc>
                <a:spcPct val="100000"/>
              </a:lnSpc>
              <a:spcBef>
                <a:spcPts val="0"/>
              </a:spcBef>
              <a:spcAft>
                <a:spcPts val="0"/>
              </a:spcAft>
              <a:buClr>
                <a:schemeClr val="dk1"/>
              </a:buClr>
              <a:buSzPts val="1100"/>
              <a:buFont typeface="Arial"/>
              <a:buNone/>
            </a:pPr>
            <a:r>
              <a:rPr lang="vi"/>
              <a:t>Dataset: 2000 video (5s/video) → tập dataset lớn </a:t>
            </a:r>
            <a:endParaRPr/>
          </a:p>
          <a:p>
            <a:pPr indent="0" lvl="0" marL="0" rtl="0" algn="l">
              <a:lnSpc>
                <a:spcPct val="100000"/>
              </a:lnSpc>
              <a:spcBef>
                <a:spcPts val="0"/>
              </a:spcBef>
              <a:spcAft>
                <a:spcPts val="0"/>
              </a:spcAft>
              <a:buClr>
                <a:schemeClr val="dk1"/>
              </a:buClr>
              <a:buSzPts val="1100"/>
              <a:buFont typeface="Arial"/>
              <a:buNone/>
            </a:pPr>
            <a:r>
              <a:rPr lang="vi"/>
              <a:t>Data: sequence image</a:t>
            </a:r>
            <a:endParaRPr/>
          </a:p>
          <a:p>
            <a:pPr indent="0" lvl="0" marL="0" rtl="0" algn="l">
              <a:lnSpc>
                <a:spcPct val="100000"/>
              </a:lnSpc>
              <a:spcBef>
                <a:spcPts val="0"/>
              </a:spcBef>
              <a:spcAft>
                <a:spcPts val="0"/>
              </a:spcAft>
              <a:buClr>
                <a:schemeClr val="dk1"/>
              </a:buClr>
              <a:buSzPts val="1100"/>
              <a:buFont typeface="Arial"/>
              <a:buNone/>
            </a:pPr>
            <a:r>
              <a:rPr lang="vi"/>
              <a:t>Yêu cầu: classification</a:t>
            </a:r>
            <a:endParaRPr/>
          </a:p>
          <a:p>
            <a:pPr indent="0" lvl="0" marL="0" rtl="0" algn="l">
              <a:lnSpc>
                <a:spcPct val="100000"/>
              </a:lnSpc>
              <a:spcBef>
                <a:spcPts val="0"/>
              </a:spcBef>
              <a:spcAft>
                <a:spcPts val="0"/>
              </a:spcAft>
              <a:buSzPts val="1100"/>
              <a:buNone/>
            </a:pPr>
            <a:r>
              <a:rPr lang="vi"/>
              <a:t>Nhu cầu: Nhận dạng được các hành động trong video</a:t>
            </a:r>
            <a:endParaRPr/>
          </a:p>
          <a:p>
            <a:pPr indent="0" lvl="0" marL="0" rtl="0" algn="l">
              <a:lnSpc>
                <a:spcPct val="100000"/>
              </a:lnSpc>
              <a:spcBef>
                <a:spcPts val="0"/>
              </a:spcBef>
              <a:spcAft>
                <a:spcPts val="0"/>
              </a:spcAft>
              <a:buSzPts val="1100"/>
              <a:buNone/>
            </a:pPr>
            <a:r>
              <a:rPr lang="vi"/>
              <a:t>Nghiên cứu trước: CNN+LSTM</a:t>
            </a:r>
            <a:endParaRPr/>
          </a:p>
          <a:p>
            <a:pPr indent="0" lvl="0" marL="0" rtl="0" algn="l">
              <a:lnSpc>
                <a:spcPct val="100000"/>
              </a:lnSpc>
              <a:spcBef>
                <a:spcPts val="0"/>
              </a:spcBef>
              <a:spcAft>
                <a:spcPts val="0"/>
              </a:spcAft>
              <a:buSzPts val="1100"/>
              <a:buNone/>
            </a:pPr>
            <a:r>
              <a:rPr lang="vi"/>
              <a:t>CNN: VGG16</a:t>
            </a:r>
            <a:endParaRPr/>
          </a:p>
          <a:p>
            <a:pPr indent="0" lvl="0" marL="0" rtl="0" algn="l">
              <a:lnSpc>
                <a:spcPct val="100000"/>
              </a:lnSpc>
              <a:spcBef>
                <a:spcPts val="0"/>
              </a:spcBef>
              <a:spcAft>
                <a:spcPts val="0"/>
              </a:spcAft>
              <a:buSzPts val="1100"/>
              <a:buNone/>
            </a:pPr>
            <a:r>
              <a:rPr lang="vi"/>
              <a:t>Feature extraction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Tăng cường học từ chuỗi hành động (LSTM) thay vì fully connected layer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0" name="Google Shape;85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TimeDistributed layer không khác gì các dense layer (của fully connected layer), điểm khác biệt ở chỗ Dense layer chỉ lấy vector output tại time step cuối cùng trong LSTM còn TimeDistributed thì lấy hết ở các bước time step khác. td1 có tác dụng chuyển đổi data thành seq, td2 chuyển đổi seq thành vector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 name="Google Shape;87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4" name="Google Shape;94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5" name="Google Shape;96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5" name="Google Shape;98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Thay vì chỉ hoàn thiện mô hình trên thực nghiệm, để mô hình có thể tiến tới thực tiễn, nhóm đã triển khai ứng dụng web app để thuận tiện cho người dùng dễ dàng sử dụng hay kiểm tra độ chính xác của mô hình. Để triển khai một cách nhanh chóng, hiệu quả, phù hợp với mục tiêu đặt ra, nhóm đã sử dụng Streamlit để tiến hành</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4" name="Google Shape;102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8" name="Google Shape;104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Lexend Deca"/>
              <a:ea typeface="Lexend Deca"/>
              <a:cs typeface="Lexend Deca"/>
              <a:sym typeface="Lexend Deca"/>
            </a:endParaRPr>
          </a:p>
          <a:p>
            <a:pPr indent="0" lvl="0" marL="0" rtl="0" algn="l">
              <a:lnSpc>
                <a:spcPct val="100000"/>
              </a:lnSpc>
              <a:spcBef>
                <a:spcPts val="0"/>
              </a:spcBef>
              <a:spcAft>
                <a:spcPts val="0"/>
              </a:spcAft>
              <a:buClr>
                <a:schemeClr val="dk1"/>
              </a:buClr>
              <a:buSzPts val="1100"/>
              <a:buFont typeface="Arial"/>
              <a:buNone/>
            </a:pPr>
            <a:r>
              <a:rPr lang="vi" sz="1200">
                <a:solidFill>
                  <a:schemeClr val="dk1"/>
                </a:solidFill>
                <a:latin typeface="Lexend Deca"/>
                <a:ea typeface="Lexend Deca"/>
                <a:cs typeface="Lexend Deca"/>
                <a:sym typeface="Lexend Deca"/>
              </a:rPr>
              <a:t>Có nhiều phương pháp tiếp cận bài toán: Machine learning, SVM, Deep learning, conventional method</a:t>
            </a:r>
            <a:endParaRPr sz="1200">
              <a:solidFill>
                <a:schemeClr val="dk1"/>
              </a:solidFill>
              <a:latin typeface="Lexend Deca"/>
              <a:ea typeface="Lexend Deca"/>
              <a:cs typeface="Lexend Deca"/>
              <a:sym typeface="Lexend Deca"/>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latin typeface="Lexend Deca"/>
              <a:ea typeface="Lexend Deca"/>
              <a:cs typeface="Lexend Deca"/>
              <a:sym typeface="Lexend Deca"/>
            </a:endParaRPr>
          </a:p>
          <a:p>
            <a:pPr indent="0" lvl="0" marL="0" rtl="0" algn="l">
              <a:lnSpc>
                <a:spcPct val="100000"/>
              </a:lnSpc>
              <a:spcBef>
                <a:spcPts val="0"/>
              </a:spcBef>
              <a:spcAft>
                <a:spcPts val="0"/>
              </a:spcAft>
              <a:buSzPts val="1100"/>
              <a:buNone/>
            </a:pPr>
            <a:r>
              <a:t/>
            </a:r>
            <a:endParaRPr sz="1200">
              <a:solidFill>
                <a:schemeClr val="dk1"/>
              </a:solidFill>
              <a:latin typeface="Lexend Deca"/>
              <a:ea typeface="Lexend Deca"/>
              <a:cs typeface="Lexend Deca"/>
              <a:sym typeface="Lexend Dec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sz="1200">
                <a:solidFill>
                  <a:schemeClr val="dk1"/>
                </a:solidFill>
                <a:latin typeface="Lexend Deca"/>
                <a:ea typeface="Lexend Deca"/>
                <a:cs typeface="Lexend Deca"/>
                <a:sym typeface="Lexend Deca"/>
              </a:rPr>
              <a:t>Với SOTA của bài toán trên tập dữ liệu được công bố: Devtr, temporal fusion, CNN+LSTM</a:t>
            </a:r>
            <a:endParaRPr sz="1200">
              <a:solidFill>
                <a:schemeClr val="dk1"/>
              </a:solidFill>
              <a:latin typeface="Lexend Deca"/>
              <a:ea typeface="Lexend Deca"/>
              <a:cs typeface="Lexend Deca"/>
              <a:sym typeface="Lexend Dec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Bộ dữ liệu được công bố là tập Real Life Violence Situation Dataset của soliman và cộng sự trong hội thảo với chủ đề Violence Recognition from video with deep learning năm 2019, bộ dữ liệu được thu thập nhằm mục đích nghiên cứu và so sánh các mô hình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6"/>
          <p:cNvSpPr txBox="1"/>
          <p:nvPr>
            <p:ph type="ctrTitle"/>
          </p:nvPr>
        </p:nvSpPr>
        <p:spPr>
          <a:xfrm>
            <a:off x="720000" y="1558050"/>
            <a:ext cx="4325400" cy="1749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5200"/>
              <a:buNone/>
              <a:defRPr sz="5200">
                <a:solidFill>
                  <a:schemeClr val="dk1"/>
                </a:solidFill>
              </a:defRPr>
            </a:lvl1pPr>
            <a:lvl2pPr lvl="1" algn="ctr">
              <a:lnSpc>
                <a:spcPct val="100000"/>
              </a:lnSpc>
              <a:spcBef>
                <a:spcPts val="0"/>
              </a:spcBef>
              <a:spcAft>
                <a:spcPts val="0"/>
              </a:spcAft>
              <a:buClr>
                <a:schemeClr val="dk1"/>
              </a:buClr>
              <a:buSzPts val="5200"/>
              <a:buNone/>
              <a:defRPr sz="5200">
                <a:solidFill>
                  <a:schemeClr val="dk1"/>
                </a:solidFill>
              </a:defRPr>
            </a:lvl2pPr>
            <a:lvl3pPr lvl="2" algn="ctr">
              <a:lnSpc>
                <a:spcPct val="100000"/>
              </a:lnSpc>
              <a:spcBef>
                <a:spcPts val="0"/>
              </a:spcBef>
              <a:spcAft>
                <a:spcPts val="0"/>
              </a:spcAft>
              <a:buClr>
                <a:schemeClr val="dk1"/>
              </a:buClr>
              <a:buSzPts val="5200"/>
              <a:buNone/>
              <a:defRPr sz="5200">
                <a:solidFill>
                  <a:schemeClr val="dk1"/>
                </a:solidFill>
              </a:defRPr>
            </a:lvl3pPr>
            <a:lvl4pPr lvl="3" algn="ctr">
              <a:lnSpc>
                <a:spcPct val="100000"/>
              </a:lnSpc>
              <a:spcBef>
                <a:spcPts val="0"/>
              </a:spcBef>
              <a:spcAft>
                <a:spcPts val="0"/>
              </a:spcAft>
              <a:buClr>
                <a:schemeClr val="dk1"/>
              </a:buClr>
              <a:buSzPts val="5200"/>
              <a:buNone/>
              <a:defRPr sz="5200">
                <a:solidFill>
                  <a:schemeClr val="dk1"/>
                </a:solidFill>
              </a:defRPr>
            </a:lvl4pPr>
            <a:lvl5pPr lvl="4" algn="ctr">
              <a:lnSpc>
                <a:spcPct val="100000"/>
              </a:lnSpc>
              <a:spcBef>
                <a:spcPts val="0"/>
              </a:spcBef>
              <a:spcAft>
                <a:spcPts val="0"/>
              </a:spcAft>
              <a:buClr>
                <a:schemeClr val="dk1"/>
              </a:buClr>
              <a:buSzPts val="5200"/>
              <a:buNone/>
              <a:defRPr sz="5200">
                <a:solidFill>
                  <a:schemeClr val="dk1"/>
                </a:solidFill>
              </a:defRPr>
            </a:lvl5pPr>
            <a:lvl6pPr lvl="5" algn="ctr">
              <a:lnSpc>
                <a:spcPct val="100000"/>
              </a:lnSpc>
              <a:spcBef>
                <a:spcPts val="0"/>
              </a:spcBef>
              <a:spcAft>
                <a:spcPts val="0"/>
              </a:spcAft>
              <a:buClr>
                <a:schemeClr val="dk1"/>
              </a:buClr>
              <a:buSzPts val="5200"/>
              <a:buNone/>
              <a:defRPr sz="5200">
                <a:solidFill>
                  <a:schemeClr val="dk1"/>
                </a:solidFill>
              </a:defRPr>
            </a:lvl6pPr>
            <a:lvl7pPr lvl="6" algn="ctr">
              <a:lnSpc>
                <a:spcPct val="100000"/>
              </a:lnSpc>
              <a:spcBef>
                <a:spcPts val="0"/>
              </a:spcBef>
              <a:spcAft>
                <a:spcPts val="0"/>
              </a:spcAft>
              <a:buClr>
                <a:schemeClr val="dk1"/>
              </a:buClr>
              <a:buSzPts val="5200"/>
              <a:buNone/>
              <a:defRPr sz="5200">
                <a:solidFill>
                  <a:schemeClr val="dk1"/>
                </a:solidFill>
              </a:defRPr>
            </a:lvl7pPr>
            <a:lvl8pPr lvl="7" algn="ctr">
              <a:lnSpc>
                <a:spcPct val="100000"/>
              </a:lnSpc>
              <a:spcBef>
                <a:spcPts val="0"/>
              </a:spcBef>
              <a:spcAft>
                <a:spcPts val="0"/>
              </a:spcAft>
              <a:buClr>
                <a:schemeClr val="dk1"/>
              </a:buClr>
              <a:buSzPts val="5200"/>
              <a:buNone/>
              <a:defRPr sz="5200">
                <a:solidFill>
                  <a:schemeClr val="dk1"/>
                </a:solidFill>
              </a:defRPr>
            </a:lvl8pPr>
            <a:lvl9pPr lvl="8" algn="ctr">
              <a:lnSpc>
                <a:spcPct val="100000"/>
              </a:lnSpc>
              <a:spcBef>
                <a:spcPts val="0"/>
              </a:spcBef>
              <a:spcAft>
                <a:spcPts val="0"/>
              </a:spcAft>
              <a:buClr>
                <a:schemeClr val="dk1"/>
              </a:buClr>
              <a:buSzPts val="5200"/>
              <a:buNone/>
              <a:defRPr sz="5200">
                <a:solidFill>
                  <a:schemeClr val="dk1"/>
                </a:solidFill>
              </a:defRPr>
            </a:lvl9pPr>
          </a:lstStyle>
          <a:p/>
        </p:txBody>
      </p:sp>
      <p:sp>
        <p:nvSpPr>
          <p:cNvPr id="11" name="Google Shape;11;p36"/>
          <p:cNvSpPr txBox="1"/>
          <p:nvPr>
            <p:ph idx="1" type="subTitle"/>
          </p:nvPr>
        </p:nvSpPr>
        <p:spPr>
          <a:xfrm>
            <a:off x="720000" y="3245938"/>
            <a:ext cx="4230300" cy="493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36"/>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6"/>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6"/>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6"/>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SECTION_TITLE_AND_DESCRIPTION_1">
    <p:spTree>
      <p:nvGrpSpPr>
        <p:cNvPr id="95" name="Shape 95"/>
        <p:cNvGrpSpPr/>
        <p:nvPr/>
      </p:nvGrpSpPr>
      <p:grpSpPr>
        <a:xfrm>
          <a:off x="0" y="0"/>
          <a:ext cx="0" cy="0"/>
          <a:chOff x="0" y="0"/>
          <a:chExt cx="0" cy="0"/>
        </a:xfrm>
      </p:grpSpPr>
      <p:sp>
        <p:nvSpPr>
          <p:cNvPr id="96" name="Google Shape;96;p47"/>
          <p:cNvSpPr txBox="1"/>
          <p:nvPr>
            <p:ph type="ctrTitle"/>
          </p:nvPr>
        </p:nvSpPr>
        <p:spPr>
          <a:xfrm>
            <a:off x="5487692" y="1980350"/>
            <a:ext cx="2385300" cy="73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97" name="Google Shape;97;p47"/>
          <p:cNvSpPr txBox="1"/>
          <p:nvPr>
            <p:ph idx="1" type="subTitle"/>
          </p:nvPr>
        </p:nvSpPr>
        <p:spPr>
          <a:xfrm>
            <a:off x="5303225" y="2991150"/>
            <a:ext cx="3120900" cy="91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solidFill>
                  <a:schemeClr val="dk1"/>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98" name="Google Shape;98;p47"/>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7"/>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7"/>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7"/>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7"/>
          <p:cNvSpPr txBox="1"/>
          <p:nvPr>
            <p:ph idx="2" type="ctrTitle"/>
          </p:nvPr>
        </p:nvSpPr>
        <p:spPr>
          <a:xfrm>
            <a:off x="1264929" y="1980350"/>
            <a:ext cx="2385300" cy="73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3500"/>
            </a:lvl1pPr>
            <a:lvl2pPr lvl="1" algn="r">
              <a:lnSpc>
                <a:spcPct val="100000"/>
              </a:lnSpc>
              <a:spcBef>
                <a:spcPts val="0"/>
              </a:spcBef>
              <a:spcAft>
                <a:spcPts val="0"/>
              </a:spcAft>
              <a:buSzPts val="3500"/>
              <a:buNone/>
              <a:defRPr sz="3500"/>
            </a:lvl2pPr>
            <a:lvl3pPr lvl="2" algn="r">
              <a:lnSpc>
                <a:spcPct val="100000"/>
              </a:lnSpc>
              <a:spcBef>
                <a:spcPts val="0"/>
              </a:spcBef>
              <a:spcAft>
                <a:spcPts val="0"/>
              </a:spcAft>
              <a:buSzPts val="3500"/>
              <a:buNone/>
              <a:defRPr sz="3500"/>
            </a:lvl3pPr>
            <a:lvl4pPr lvl="3" algn="r">
              <a:lnSpc>
                <a:spcPct val="100000"/>
              </a:lnSpc>
              <a:spcBef>
                <a:spcPts val="0"/>
              </a:spcBef>
              <a:spcAft>
                <a:spcPts val="0"/>
              </a:spcAft>
              <a:buSzPts val="3500"/>
              <a:buNone/>
              <a:defRPr sz="3500"/>
            </a:lvl4pPr>
            <a:lvl5pPr lvl="4" algn="r">
              <a:lnSpc>
                <a:spcPct val="100000"/>
              </a:lnSpc>
              <a:spcBef>
                <a:spcPts val="0"/>
              </a:spcBef>
              <a:spcAft>
                <a:spcPts val="0"/>
              </a:spcAft>
              <a:buSzPts val="3500"/>
              <a:buNone/>
              <a:defRPr sz="3500"/>
            </a:lvl5pPr>
            <a:lvl6pPr lvl="5" algn="r">
              <a:lnSpc>
                <a:spcPct val="100000"/>
              </a:lnSpc>
              <a:spcBef>
                <a:spcPts val="0"/>
              </a:spcBef>
              <a:spcAft>
                <a:spcPts val="0"/>
              </a:spcAft>
              <a:buSzPts val="3500"/>
              <a:buNone/>
              <a:defRPr sz="3500"/>
            </a:lvl6pPr>
            <a:lvl7pPr lvl="6" algn="r">
              <a:lnSpc>
                <a:spcPct val="100000"/>
              </a:lnSpc>
              <a:spcBef>
                <a:spcPts val="0"/>
              </a:spcBef>
              <a:spcAft>
                <a:spcPts val="0"/>
              </a:spcAft>
              <a:buSzPts val="3500"/>
              <a:buNone/>
              <a:defRPr sz="3500"/>
            </a:lvl7pPr>
            <a:lvl8pPr lvl="7" algn="r">
              <a:lnSpc>
                <a:spcPct val="100000"/>
              </a:lnSpc>
              <a:spcBef>
                <a:spcPts val="0"/>
              </a:spcBef>
              <a:spcAft>
                <a:spcPts val="0"/>
              </a:spcAft>
              <a:buSzPts val="3500"/>
              <a:buNone/>
              <a:defRPr sz="3500"/>
            </a:lvl8pPr>
            <a:lvl9pPr lvl="8" algn="r">
              <a:lnSpc>
                <a:spcPct val="100000"/>
              </a:lnSpc>
              <a:spcBef>
                <a:spcPts val="0"/>
              </a:spcBef>
              <a:spcAft>
                <a:spcPts val="0"/>
              </a:spcAft>
              <a:buSzPts val="3500"/>
              <a:buNone/>
              <a:defRPr sz="3500"/>
            </a:lvl9pPr>
          </a:lstStyle>
          <a:p/>
        </p:txBody>
      </p:sp>
      <p:sp>
        <p:nvSpPr>
          <p:cNvPr id="103" name="Google Shape;103;p47"/>
          <p:cNvSpPr txBox="1"/>
          <p:nvPr>
            <p:ph idx="3" type="subTitle"/>
          </p:nvPr>
        </p:nvSpPr>
        <p:spPr>
          <a:xfrm>
            <a:off x="719875" y="2991150"/>
            <a:ext cx="3120900" cy="918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a:solidFill>
                  <a:schemeClr val="dk1"/>
                </a:solidFill>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p:txBody>
      </p:sp>
      <p:sp>
        <p:nvSpPr>
          <p:cNvPr id="104" name="Google Shape;104;p47"/>
          <p:cNvSpPr txBox="1"/>
          <p:nvPr>
            <p:ph idx="4" type="ctrTitle"/>
          </p:nvPr>
        </p:nvSpPr>
        <p:spPr>
          <a:xfrm>
            <a:off x="4017575" y="2087300"/>
            <a:ext cx="1108800" cy="52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2500"/>
            </a:lvl1pPr>
            <a:lvl2pPr lvl="1" algn="r">
              <a:lnSpc>
                <a:spcPct val="100000"/>
              </a:lnSpc>
              <a:spcBef>
                <a:spcPts val="0"/>
              </a:spcBef>
              <a:spcAft>
                <a:spcPts val="0"/>
              </a:spcAft>
              <a:buSzPts val="3500"/>
              <a:buNone/>
              <a:defRPr sz="3500"/>
            </a:lvl2pPr>
            <a:lvl3pPr lvl="2" algn="r">
              <a:lnSpc>
                <a:spcPct val="100000"/>
              </a:lnSpc>
              <a:spcBef>
                <a:spcPts val="0"/>
              </a:spcBef>
              <a:spcAft>
                <a:spcPts val="0"/>
              </a:spcAft>
              <a:buSzPts val="3500"/>
              <a:buNone/>
              <a:defRPr sz="3500"/>
            </a:lvl3pPr>
            <a:lvl4pPr lvl="3" algn="r">
              <a:lnSpc>
                <a:spcPct val="100000"/>
              </a:lnSpc>
              <a:spcBef>
                <a:spcPts val="0"/>
              </a:spcBef>
              <a:spcAft>
                <a:spcPts val="0"/>
              </a:spcAft>
              <a:buSzPts val="3500"/>
              <a:buNone/>
              <a:defRPr sz="3500"/>
            </a:lvl4pPr>
            <a:lvl5pPr lvl="4" algn="r">
              <a:lnSpc>
                <a:spcPct val="100000"/>
              </a:lnSpc>
              <a:spcBef>
                <a:spcPts val="0"/>
              </a:spcBef>
              <a:spcAft>
                <a:spcPts val="0"/>
              </a:spcAft>
              <a:buSzPts val="3500"/>
              <a:buNone/>
              <a:defRPr sz="3500"/>
            </a:lvl5pPr>
            <a:lvl6pPr lvl="5" algn="r">
              <a:lnSpc>
                <a:spcPct val="100000"/>
              </a:lnSpc>
              <a:spcBef>
                <a:spcPts val="0"/>
              </a:spcBef>
              <a:spcAft>
                <a:spcPts val="0"/>
              </a:spcAft>
              <a:buSzPts val="3500"/>
              <a:buNone/>
              <a:defRPr sz="3500"/>
            </a:lvl6pPr>
            <a:lvl7pPr lvl="6" algn="r">
              <a:lnSpc>
                <a:spcPct val="100000"/>
              </a:lnSpc>
              <a:spcBef>
                <a:spcPts val="0"/>
              </a:spcBef>
              <a:spcAft>
                <a:spcPts val="0"/>
              </a:spcAft>
              <a:buSzPts val="3500"/>
              <a:buNone/>
              <a:defRPr sz="3500"/>
            </a:lvl7pPr>
            <a:lvl8pPr lvl="7" algn="r">
              <a:lnSpc>
                <a:spcPct val="100000"/>
              </a:lnSpc>
              <a:spcBef>
                <a:spcPts val="0"/>
              </a:spcBef>
              <a:spcAft>
                <a:spcPts val="0"/>
              </a:spcAft>
              <a:buSzPts val="3500"/>
              <a:buNone/>
              <a:defRPr sz="3500"/>
            </a:lvl8pPr>
            <a:lvl9pPr lvl="8" algn="r">
              <a:lnSpc>
                <a:spcPct val="100000"/>
              </a:lnSpc>
              <a:spcBef>
                <a:spcPts val="0"/>
              </a:spcBef>
              <a:spcAft>
                <a:spcPts val="0"/>
              </a:spcAft>
              <a:buSzPts val="3500"/>
              <a:buNone/>
              <a:defRPr sz="3500"/>
            </a:lvl9pPr>
          </a:lstStyle>
          <a:p/>
        </p:txBody>
      </p:sp>
      <p:sp>
        <p:nvSpPr>
          <p:cNvPr id="105" name="Google Shape;105;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2">
    <p:spTree>
      <p:nvGrpSpPr>
        <p:cNvPr id="106" name="Shape 106"/>
        <p:cNvGrpSpPr/>
        <p:nvPr/>
      </p:nvGrpSpPr>
      <p:grpSpPr>
        <a:xfrm>
          <a:off x="0" y="0"/>
          <a:ext cx="0" cy="0"/>
          <a:chOff x="0" y="0"/>
          <a:chExt cx="0" cy="0"/>
        </a:xfrm>
      </p:grpSpPr>
      <p:sp>
        <p:nvSpPr>
          <p:cNvPr id="107" name="Google Shape;107;p48"/>
          <p:cNvSpPr txBox="1"/>
          <p:nvPr>
            <p:ph type="ctrTitle"/>
          </p:nvPr>
        </p:nvSpPr>
        <p:spPr>
          <a:xfrm flipH="1">
            <a:off x="1662625" y="1926700"/>
            <a:ext cx="2676300" cy="73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108" name="Google Shape;108;p48"/>
          <p:cNvSpPr txBox="1"/>
          <p:nvPr>
            <p:ph idx="1" type="subTitle"/>
          </p:nvPr>
        </p:nvSpPr>
        <p:spPr>
          <a:xfrm flipH="1">
            <a:off x="720000" y="2896025"/>
            <a:ext cx="3693300" cy="114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a:solidFill>
                  <a:schemeClr val="dk1"/>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09" name="Google Shape;109;p48"/>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8"/>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48"/>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48"/>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49"/>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137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49"/>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9"/>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49"/>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000"/>
              <a:buNone/>
              <a:defRPr>
                <a:solidFill>
                  <a:schemeClr val="lt1"/>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9" name="Google Shape;119;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1_1">
    <p:spTree>
      <p:nvGrpSpPr>
        <p:cNvPr id="120" name="Shape 120"/>
        <p:cNvGrpSpPr/>
        <p:nvPr/>
      </p:nvGrpSpPr>
      <p:grpSpPr>
        <a:xfrm>
          <a:off x="0" y="0"/>
          <a:ext cx="0" cy="0"/>
          <a:chOff x="0" y="0"/>
          <a:chExt cx="0" cy="0"/>
        </a:xfrm>
      </p:grpSpPr>
      <p:sp>
        <p:nvSpPr>
          <p:cNvPr id="121" name="Google Shape;121;p50"/>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137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50"/>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50"/>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0"/>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25" name="Google Shape;125;p50"/>
          <p:cNvSpPr txBox="1"/>
          <p:nvPr>
            <p:ph idx="1" type="subTitle"/>
          </p:nvPr>
        </p:nvSpPr>
        <p:spPr>
          <a:xfrm>
            <a:off x="1922694" y="1954300"/>
            <a:ext cx="2766900" cy="72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26" name="Google Shape;126;p50"/>
          <p:cNvSpPr txBox="1"/>
          <p:nvPr>
            <p:ph idx="2" type="subTitle"/>
          </p:nvPr>
        </p:nvSpPr>
        <p:spPr>
          <a:xfrm>
            <a:off x="4724399" y="2595813"/>
            <a:ext cx="2766900" cy="72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27" name="Google Shape;127;p50"/>
          <p:cNvSpPr txBox="1"/>
          <p:nvPr>
            <p:ph idx="3" type="subTitle"/>
          </p:nvPr>
        </p:nvSpPr>
        <p:spPr>
          <a:xfrm>
            <a:off x="1922696" y="1485325"/>
            <a:ext cx="2265600" cy="43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1pPr>
            <a:lvl2pPr lvl="1"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28" name="Google Shape;128;p50"/>
          <p:cNvSpPr txBox="1"/>
          <p:nvPr>
            <p:ph idx="4" type="subTitle"/>
          </p:nvPr>
        </p:nvSpPr>
        <p:spPr>
          <a:xfrm>
            <a:off x="4724399" y="2126833"/>
            <a:ext cx="2087100" cy="43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1pPr>
            <a:lvl2pPr lvl="1"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29" name="Google Shape;129;p50"/>
          <p:cNvSpPr txBox="1"/>
          <p:nvPr>
            <p:ph idx="5" type="subTitle"/>
          </p:nvPr>
        </p:nvSpPr>
        <p:spPr>
          <a:xfrm>
            <a:off x="1922694" y="3285900"/>
            <a:ext cx="2766900" cy="72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30" name="Google Shape;130;p50"/>
          <p:cNvSpPr txBox="1"/>
          <p:nvPr>
            <p:ph idx="6" type="subTitle"/>
          </p:nvPr>
        </p:nvSpPr>
        <p:spPr>
          <a:xfrm>
            <a:off x="1922696" y="2816925"/>
            <a:ext cx="2265600" cy="43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1pPr>
            <a:lvl2pPr lvl="1"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31" name="Google Shape;131;p50"/>
          <p:cNvSpPr txBox="1"/>
          <p:nvPr>
            <p:ph idx="7" type="subTitle"/>
          </p:nvPr>
        </p:nvSpPr>
        <p:spPr>
          <a:xfrm>
            <a:off x="4724399" y="3953938"/>
            <a:ext cx="2766900" cy="72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32" name="Google Shape;132;p50"/>
          <p:cNvSpPr txBox="1"/>
          <p:nvPr>
            <p:ph idx="8" type="subTitle"/>
          </p:nvPr>
        </p:nvSpPr>
        <p:spPr>
          <a:xfrm>
            <a:off x="4724399" y="3484958"/>
            <a:ext cx="2087100" cy="43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1pPr>
            <a:lvl2pPr lvl="1"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33" name="Google Shape;133;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AND_TWO_COLUMNS_2">
    <p:spTree>
      <p:nvGrpSpPr>
        <p:cNvPr id="134" name="Shape 134"/>
        <p:cNvGrpSpPr/>
        <p:nvPr/>
      </p:nvGrpSpPr>
      <p:grpSpPr>
        <a:xfrm>
          <a:off x="0" y="0"/>
          <a:ext cx="0" cy="0"/>
          <a:chOff x="0" y="0"/>
          <a:chExt cx="0" cy="0"/>
        </a:xfrm>
      </p:grpSpPr>
      <p:sp>
        <p:nvSpPr>
          <p:cNvPr id="135" name="Google Shape;135;p51"/>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137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51"/>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1"/>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51"/>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39" name="Google Shape;139;p51"/>
          <p:cNvSpPr txBox="1"/>
          <p:nvPr>
            <p:ph idx="1" type="subTitle"/>
          </p:nvPr>
        </p:nvSpPr>
        <p:spPr>
          <a:xfrm>
            <a:off x="835400" y="2707450"/>
            <a:ext cx="2483700" cy="69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40" name="Google Shape;140;p51"/>
          <p:cNvSpPr txBox="1"/>
          <p:nvPr>
            <p:ph idx="2" type="subTitle"/>
          </p:nvPr>
        </p:nvSpPr>
        <p:spPr>
          <a:xfrm>
            <a:off x="952675" y="3689625"/>
            <a:ext cx="2265600" cy="4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1pPr>
            <a:lvl2pPr lvl="1"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41" name="Google Shape;141;p51"/>
          <p:cNvSpPr txBox="1"/>
          <p:nvPr>
            <p:ph idx="3" type="subTitle"/>
          </p:nvPr>
        </p:nvSpPr>
        <p:spPr>
          <a:xfrm>
            <a:off x="3381425" y="2707450"/>
            <a:ext cx="2483700" cy="69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42" name="Google Shape;142;p51"/>
          <p:cNvSpPr txBox="1"/>
          <p:nvPr>
            <p:ph idx="4" type="subTitle"/>
          </p:nvPr>
        </p:nvSpPr>
        <p:spPr>
          <a:xfrm>
            <a:off x="3534088" y="3689625"/>
            <a:ext cx="2265600" cy="4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43" name="Google Shape;143;p51"/>
          <p:cNvSpPr txBox="1"/>
          <p:nvPr>
            <p:ph idx="5" type="subTitle"/>
          </p:nvPr>
        </p:nvSpPr>
        <p:spPr>
          <a:xfrm>
            <a:off x="5927450" y="2707450"/>
            <a:ext cx="2483700" cy="69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44" name="Google Shape;144;p51"/>
          <p:cNvSpPr txBox="1"/>
          <p:nvPr>
            <p:ph idx="6" type="subTitle"/>
          </p:nvPr>
        </p:nvSpPr>
        <p:spPr>
          <a:xfrm>
            <a:off x="6115500" y="3689625"/>
            <a:ext cx="2265600" cy="4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1pPr>
            <a:lvl2pPr lvl="1"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45" name="Google Shape;145;p51"/>
          <p:cNvSpPr txBox="1"/>
          <p:nvPr>
            <p:ph idx="7" type="title"/>
          </p:nvPr>
        </p:nvSpPr>
        <p:spPr>
          <a:xfrm>
            <a:off x="1463900" y="1580880"/>
            <a:ext cx="1226700" cy="69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000"/>
              <a:buNone/>
              <a:defRPr sz="36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46" name="Google Shape;146;p51"/>
          <p:cNvSpPr txBox="1"/>
          <p:nvPr>
            <p:ph idx="8" type="title"/>
          </p:nvPr>
        </p:nvSpPr>
        <p:spPr>
          <a:xfrm>
            <a:off x="4009925" y="1580880"/>
            <a:ext cx="1226700" cy="69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000"/>
              <a:buNone/>
              <a:defRPr sz="3600">
                <a:solidFill>
                  <a:schemeClr val="lt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47" name="Google Shape;147;p51"/>
          <p:cNvSpPr txBox="1"/>
          <p:nvPr>
            <p:ph idx="9" type="title"/>
          </p:nvPr>
        </p:nvSpPr>
        <p:spPr>
          <a:xfrm>
            <a:off x="6555950" y="1580880"/>
            <a:ext cx="1226700" cy="69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000"/>
              <a:buNone/>
              <a:defRPr sz="36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48" name="Google Shape;148;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SECTION_TITLE_AND_DESCRIPTION_2_1">
    <p:spTree>
      <p:nvGrpSpPr>
        <p:cNvPr id="149" name="Shape 149"/>
        <p:cNvGrpSpPr/>
        <p:nvPr/>
      </p:nvGrpSpPr>
      <p:grpSpPr>
        <a:xfrm>
          <a:off x="0" y="0"/>
          <a:ext cx="0" cy="0"/>
          <a:chOff x="0" y="0"/>
          <a:chExt cx="0" cy="0"/>
        </a:xfrm>
      </p:grpSpPr>
      <p:sp>
        <p:nvSpPr>
          <p:cNvPr id="150" name="Google Shape;150;p52"/>
          <p:cNvSpPr txBox="1"/>
          <p:nvPr>
            <p:ph type="ctrTitle"/>
          </p:nvPr>
        </p:nvSpPr>
        <p:spPr>
          <a:xfrm flipH="1">
            <a:off x="970450" y="1653563"/>
            <a:ext cx="3058500" cy="1185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3500">
                <a:solidFill>
                  <a:schemeClr val="lt1"/>
                </a:solidFill>
              </a:defRPr>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151" name="Google Shape;151;p52"/>
          <p:cNvSpPr txBox="1"/>
          <p:nvPr>
            <p:ph idx="1" type="subTitle"/>
          </p:nvPr>
        </p:nvSpPr>
        <p:spPr>
          <a:xfrm flipH="1">
            <a:off x="838825" y="3048425"/>
            <a:ext cx="3307200" cy="114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a:solidFill>
                  <a:schemeClr val="dk1"/>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152" name="Google Shape;152;p52"/>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52"/>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52"/>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2"/>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2_1">
    <p:spTree>
      <p:nvGrpSpPr>
        <p:cNvPr id="157" name="Shape 157"/>
        <p:cNvGrpSpPr/>
        <p:nvPr/>
      </p:nvGrpSpPr>
      <p:grpSpPr>
        <a:xfrm>
          <a:off x="0" y="0"/>
          <a:ext cx="0" cy="0"/>
          <a:chOff x="0" y="0"/>
          <a:chExt cx="0" cy="0"/>
        </a:xfrm>
      </p:grpSpPr>
      <p:sp>
        <p:nvSpPr>
          <p:cNvPr id="158" name="Google Shape;158;p53"/>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137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53"/>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53"/>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53"/>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62" name="Google Shape;162;p53"/>
          <p:cNvSpPr txBox="1"/>
          <p:nvPr>
            <p:ph idx="1" type="subTitle"/>
          </p:nvPr>
        </p:nvSpPr>
        <p:spPr>
          <a:xfrm>
            <a:off x="734575" y="2970233"/>
            <a:ext cx="2483700" cy="69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63" name="Google Shape;163;p53"/>
          <p:cNvSpPr txBox="1"/>
          <p:nvPr>
            <p:ph idx="2" type="subTitle"/>
          </p:nvPr>
        </p:nvSpPr>
        <p:spPr>
          <a:xfrm>
            <a:off x="769775" y="3926800"/>
            <a:ext cx="2265600" cy="4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64" name="Google Shape;164;p53"/>
          <p:cNvSpPr txBox="1"/>
          <p:nvPr>
            <p:ph idx="3" type="subTitle"/>
          </p:nvPr>
        </p:nvSpPr>
        <p:spPr>
          <a:xfrm>
            <a:off x="3330150" y="2970233"/>
            <a:ext cx="2483700" cy="69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65" name="Google Shape;165;p53"/>
          <p:cNvSpPr txBox="1"/>
          <p:nvPr>
            <p:ph idx="4" type="subTitle"/>
          </p:nvPr>
        </p:nvSpPr>
        <p:spPr>
          <a:xfrm>
            <a:off x="3330138" y="3926800"/>
            <a:ext cx="2265600" cy="4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66" name="Google Shape;166;p53"/>
          <p:cNvSpPr txBox="1"/>
          <p:nvPr>
            <p:ph idx="5" type="subTitle"/>
          </p:nvPr>
        </p:nvSpPr>
        <p:spPr>
          <a:xfrm>
            <a:off x="5927450" y="2970233"/>
            <a:ext cx="2483700" cy="69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67" name="Google Shape;167;p53"/>
          <p:cNvSpPr txBox="1"/>
          <p:nvPr>
            <p:ph idx="6" type="subTitle"/>
          </p:nvPr>
        </p:nvSpPr>
        <p:spPr>
          <a:xfrm>
            <a:off x="5925750" y="3926800"/>
            <a:ext cx="2265600" cy="4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1pPr>
            <a:lvl2pPr lvl="1"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68" name="Google Shape;168;p53"/>
          <p:cNvSpPr txBox="1"/>
          <p:nvPr>
            <p:ph idx="7" type="subTitle"/>
          </p:nvPr>
        </p:nvSpPr>
        <p:spPr>
          <a:xfrm>
            <a:off x="734575" y="1225500"/>
            <a:ext cx="2483700" cy="69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69" name="Google Shape;169;p53"/>
          <p:cNvSpPr txBox="1"/>
          <p:nvPr>
            <p:ph idx="8" type="subTitle"/>
          </p:nvPr>
        </p:nvSpPr>
        <p:spPr>
          <a:xfrm>
            <a:off x="769775" y="2186850"/>
            <a:ext cx="2265600" cy="4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70" name="Google Shape;170;p53"/>
          <p:cNvSpPr txBox="1"/>
          <p:nvPr>
            <p:ph idx="9" type="subTitle"/>
          </p:nvPr>
        </p:nvSpPr>
        <p:spPr>
          <a:xfrm>
            <a:off x="3331013" y="1225500"/>
            <a:ext cx="2483700" cy="69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71" name="Google Shape;171;p53"/>
          <p:cNvSpPr txBox="1"/>
          <p:nvPr>
            <p:ph idx="13" type="subTitle"/>
          </p:nvPr>
        </p:nvSpPr>
        <p:spPr>
          <a:xfrm>
            <a:off x="3330138" y="2186850"/>
            <a:ext cx="2265600" cy="4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72" name="Google Shape;172;p53"/>
          <p:cNvSpPr txBox="1"/>
          <p:nvPr>
            <p:ph idx="14" type="subTitle"/>
          </p:nvPr>
        </p:nvSpPr>
        <p:spPr>
          <a:xfrm>
            <a:off x="5927450" y="1225500"/>
            <a:ext cx="2483700" cy="69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73" name="Google Shape;173;p53"/>
          <p:cNvSpPr txBox="1"/>
          <p:nvPr>
            <p:ph idx="15" type="subTitle"/>
          </p:nvPr>
        </p:nvSpPr>
        <p:spPr>
          <a:xfrm>
            <a:off x="5925750" y="2186850"/>
            <a:ext cx="2265600" cy="4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74" name="Google Shape;174;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2_1_1">
    <p:spTree>
      <p:nvGrpSpPr>
        <p:cNvPr id="175" name="Shape 175"/>
        <p:cNvGrpSpPr/>
        <p:nvPr/>
      </p:nvGrpSpPr>
      <p:grpSpPr>
        <a:xfrm>
          <a:off x="0" y="0"/>
          <a:ext cx="0" cy="0"/>
          <a:chOff x="0" y="0"/>
          <a:chExt cx="0" cy="0"/>
        </a:xfrm>
      </p:grpSpPr>
      <p:sp>
        <p:nvSpPr>
          <p:cNvPr id="176" name="Google Shape;176;p54"/>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137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4"/>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4"/>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4"/>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0" name="Google Shape;180;p54"/>
          <p:cNvSpPr txBox="1"/>
          <p:nvPr>
            <p:ph idx="1" type="subTitle"/>
          </p:nvPr>
        </p:nvSpPr>
        <p:spPr>
          <a:xfrm>
            <a:off x="3280875" y="1872650"/>
            <a:ext cx="3126300" cy="44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81" name="Google Shape;181;p54"/>
          <p:cNvSpPr txBox="1"/>
          <p:nvPr>
            <p:ph idx="2" type="subTitle"/>
          </p:nvPr>
        </p:nvSpPr>
        <p:spPr>
          <a:xfrm>
            <a:off x="3279163" y="1384838"/>
            <a:ext cx="2265600" cy="48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82" name="Google Shape;182;p54"/>
          <p:cNvSpPr txBox="1"/>
          <p:nvPr>
            <p:ph idx="3" type="subTitle"/>
          </p:nvPr>
        </p:nvSpPr>
        <p:spPr>
          <a:xfrm>
            <a:off x="2990813" y="2975663"/>
            <a:ext cx="3126300" cy="416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83" name="Google Shape;183;p54"/>
          <p:cNvSpPr txBox="1"/>
          <p:nvPr>
            <p:ph idx="4" type="subTitle"/>
          </p:nvPr>
        </p:nvSpPr>
        <p:spPr>
          <a:xfrm>
            <a:off x="3851513" y="2488538"/>
            <a:ext cx="2265600" cy="48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84" name="Google Shape;184;p54"/>
          <p:cNvSpPr txBox="1"/>
          <p:nvPr>
            <p:ph idx="5" type="subTitle"/>
          </p:nvPr>
        </p:nvSpPr>
        <p:spPr>
          <a:xfrm>
            <a:off x="3280788" y="4048975"/>
            <a:ext cx="3126300" cy="41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85" name="Google Shape;185;p54"/>
          <p:cNvSpPr txBox="1"/>
          <p:nvPr>
            <p:ph idx="6" type="subTitle"/>
          </p:nvPr>
        </p:nvSpPr>
        <p:spPr>
          <a:xfrm>
            <a:off x="3279088" y="3592238"/>
            <a:ext cx="2265600" cy="48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86" name="Google Shape;186;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7" name="Shape 187"/>
        <p:cNvGrpSpPr/>
        <p:nvPr/>
      </p:nvGrpSpPr>
      <p:grpSpPr>
        <a:xfrm>
          <a:off x="0" y="0"/>
          <a:ext cx="0" cy="0"/>
          <a:chOff x="0" y="0"/>
          <a:chExt cx="0" cy="0"/>
        </a:xfrm>
      </p:grpSpPr>
      <p:sp>
        <p:nvSpPr>
          <p:cNvPr id="188" name="Google Shape;188;p55"/>
          <p:cNvSpPr txBox="1"/>
          <p:nvPr>
            <p:ph hasCustomPrompt="1" type="title"/>
          </p:nvPr>
        </p:nvSpPr>
        <p:spPr>
          <a:xfrm>
            <a:off x="1734825" y="1632775"/>
            <a:ext cx="5674500" cy="1589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9200">
                <a:solidFill>
                  <a:schemeClr val="l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89" name="Google Shape;189;p55"/>
          <p:cNvSpPr txBox="1"/>
          <p:nvPr>
            <p:ph idx="1" type="subTitle"/>
          </p:nvPr>
        </p:nvSpPr>
        <p:spPr>
          <a:xfrm>
            <a:off x="2718550" y="3256225"/>
            <a:ext cx="3724800" cy="68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190" name="Google Shape;190;p55"/>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5"/>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5"/>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5"/>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5" name="Shape 195"/>
        <p:cNvGrpSpPr/>
        <p:nvPr/>
      </p:nvGrpSpPr>
      <p:grpSpPr>
        <a:xfrm>
          <a:off x="0" y="0"/>
          <a:ext cx="0" cy="0"/>
          <a:chOff x="0" y="0"/>
          <a:chExt cx="0" cy="0"/>
        </a:xfrm>
      </p:grpSpPr>
      <p:sp>
        <p:nvSpPr>
          <p:cNvPr id="196" name="Google Shape;196;p56"/>
          <p:cNvSpPr txBox="1"/>
          <p:nvPr>
            <p:ph idx="1" type="body"/>
          </p:nvPr>
        </p:nvSpPr>
        <p:spPr>
          <a:xfrm>
            <a:off x="2439795" y="3789438"/>
            <a:ext cx="3878100" cy="6051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600"/>
              <a:buNone/>
              <a:defRPr b="1" sz="2500">
                <a:latin typeface="Lexend Deca"/>
                <a:ea typeface="Lexend Deca"/>
                <a:cs typeface="Lexend Deca"/>
                <a:sym typeface="Lexend Deca"/>
              </a:defRPr>
            </a:lvl1pPr>
          </a:lstStyle>
          <a:p/>
        </p:txBody>
      </p:sp>
      <p:sp>
        <p:nvSpPr>
          <p:cNvPr id="197" name="Google Shape;197;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Lexend Deca"/>
                <a:ea typeface="Lexend Deca"/>
                <a:cs typeface="Lexend Deca"/>
                <a:sym typeface="Lexend Dec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Lexend Deca"/>
                <a:ea typeface="Lexend Deca"/>
                <a:cs typeface="Lexend Deca"/>
                <a:sym typeface="Lexend Dec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Lexend Deca"/>
                <a:ea typeface="Lexend Deca"/>
                <a:cs typeface="Lexend Deca"/>
                <a:sym typeface="Lexend Dec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Lexend Deca"/>
                <a:ea typeface="Lexend Deca"/>
                <a:cs typeface="Lexend Deca"/>
                <a:sym typeface="Lexend Dec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Lexend Deca"/>
                <a:ea typeface="Lexend Deca"/>
                <a:cs typeface="Lexend Deca"/>
                <a:sym typeface="Lexend Dec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Lexend Deca"/>
                <a:ea typeface="Lexend Deca"/>
                <a:cs typeface="Lexend Deca"/>
                <a:sym typeface="Lexend Dec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Lexend Deca"/>
                <a:ea typeface="Lexend Deca"/>
                <a:cs typeface="Lexend Deca"/>
                <a:sym typeface="Lexend Dec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Lexend Deca"/>
                <a:ea typeface="Lexend Deca"/>
                <a:cs typeface="Lexend Deca"/>
                <a:sym typeface="Lexend Dec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37"/>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137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7"/>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7"/>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7"/>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Char char="●"/>
              <a:defRPr/>
            </a:lvl1pPr>
            <a:lvl2pPr indent="-330200" lvl="1" marL="914400" algn="l">
              <a:lnSpc>
                <a:spcPct val="100000"/>
              </a:lnSpc>
              <a:spcBef>
                <a:spcPts val="0"/>
              </a:spcBef>
              <a:spcAft>
                <a:spcPts val="0"/>
              </a:spcAft>
              <a:buSzPts val="1600"/>
              <a:buChar char="○"/>
              <a:defRPr/>
            </a:lvl2pPr>
            <a:lvl3pPr indent="-330200" lvl="2" marL="1371600" algn="l">
              <a:lnSpc>
                <a:spcPct val="100000"/>
              </a:lnSpc>
              <a:spcBef>
                <a:spcPts val="0"/>
              </a:spcBef>
              <a:spcAft>
                <a:spcPts val="0"/>
              </a:spcAft>
              <a:buSzPts val="1600"/>
              <a:buChar char="■"/>
              <a:defRPr/>
            </a:lvl3pPr>
            <a:lvl4pPr indent="-330200" lvl="3" marL="1828800" algn="l">
              <a:lnSpc>
                <a:spcPct val="100000"/>
              </a:lnSpc>
              <a:spcBef>
                <a:spcPts val="0"/>
              </a:spcBef>
              <a:spcAft>
                <a:spcPts val="0"/>
              </a:spcAft>
              <a:buSzPts val="1600"/>
              <a:buChar char="●"/>
              <a:defRPr/>
            </a:lvl4pPr>
            <a:lvl5pPr indent="-330200" lvl="4" marL="2286000" algn="l">
              <a:lnSpc>
                <a:spcPct val="100000"/>
              </a:lnSpc>
              <a:spcBef>
                <a:spcPts val="0"/>
              </a:spcBef>
              <a:spcAft>
                <a:spcPts val="0"/>
              </a:spcAft>
              <a:buSzPts val="1600"/>
              <a:buChar char="○"/>
              <a:defRPr/>
            </a:lvl5pPr>
            <a:lvl6pPr indent="-330200" lvl="5" marL="2743200" algn="l">
              <a:lnSpc>
                <a:spcPct val="100000"/>
              </a:lnSpc>
              <a:spcBef>
                <a:spcPts val="0"/>
              </a:spcBef>
              <a:spcAft>
                <a:spcPts val="0"/>
              </a:spcAft>
              <a:buSzPts val="1600"/>
              <a:buChar char="■"/>
              <a:defRPr/>
            </a:lvl6pPr>
            <a:lvl7pPr indent="-330200" lvl="6" marL="3200400" algn="l">
              <a:lnSpc>
                <a:spcPct val="100000"/>
              </a:lnSpc>
              <a:spcBef>
                <a:spcPts val="0"/>
              </a:spcBef>
              <a:spcAft>
                <a:spcPts val="0"/>
              </a:spcAft>
              <a:buSzPts val="1600"/>
              <a:buChar char="●"/>
              <a:defRPr/>
            </a:lvl7pPr>
            <a:lvl8pPr indent="-330200" lvl="7" marL="3657600" algn="l">
              <a:lnSpc>
                <a:spcPct val="100000"/>
              </a:lnSpc>
              <a:spcBef>
                <a:spcPts val="0"/>
              </a:spcBef>
              <a:spcAft>
                <a:spcPts val="0"/>
              </a:spcAft>
              <a:buSzPts val="1600"/>
              <a:buChar char="○"/>
              <a:defRPr/>
            </a:lvl8pPr>
            <a:lvl9pPr indent="-330200" lvl="8" marL="4114800" algn="l">
              <a:lnSpc>
                <a:spcPct val="100000"/>
              </a:lnSpc>
              <a:spcBef>
                <a:spcPts val="0"/>
              </a:spcBef>
              <a:spcAft>
                <a:spcPts val="0"/>
              </a:spcAft>
              <a:buSzPts val="1600"/>
              <a:buChar char="■"/>
              <a:defRPr/>
            </a:lvl9pPr>
          </a:lstStyle>
          <a:p/>
        </p:txBody>
      </p:sp>
      <p:sp>
        <p:nvSpPr>
          <p:cNvPr id="21" name="Google Shape;21;p37"/>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1pPr>
            <a:lvl2pPr lvl="1" algn="l">
              <a:lnSpc>
                <a:spcPct val="10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2pPr>
            <a:lvl3pPr lvl="2" algn="l">
              <a:lnSpc>
                <a:spcPct val="10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3pPr>
            <a:lvl4pPr lvl="3" algn="l">
              <a:lnSpc>
                <a:spcPct val="10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4pPr>
            <a:lvl5pPr lvl="4" algn="l">
              <a:lnSpc>
                <a:spcPct val="10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5pPr>
            <a:lvl6pPr lvl="5" algn="l">
              <a:lnSpc>
                <a:spcPct val="10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6pPr>
            <a:lvl7pPr lvl="6" algn="l">
              <a:lnSpc>
                <a:spcPct val="10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7pPr>
            <a:lvl8pPr lvl="7" algn="l">
              <a:lnSpc>
                <a:spcPct val="10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8pPr>
            <a:lvl9pPr lvl="8" algn="l">
              <a:lnSpc>
                <a:spcPct val="10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9pPr>
          </a:lstStyle>
          <a:p/>
        </p:txBody>
      </p:sp>
      <p:sp>
        <p:nvSpPr>
          <p:cNvPr id="22" name="Google Shape;22;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AND_TWO_COLUMNS_2_1_2">
    <p:spTree>
      <p:nvGrpSpPr>
        <p:cNvPr id="198" name="Shape 198"/>
        <p:cNvGrpSpPr/>
        <p:nvPr/>
      </p:nvGrpSpPr>
      <p:grpSpPr>
        <a:xfrm>
          <a:off x="0" y="0"/>
          <a:ext cx="0" cy="0"/>
          <a:chOff x="0" y="0"/>
          <a:chExt cx="0" cy="0"/>
        </a:xfrm>
      </p:grpSpPr>
      <p:sp>
        <p:nvSpPr>
          <p:cNvPr id="199" name="Google Shape;199;p57"/>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137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57"/>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7"/>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7"/>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3" name="Google Shape;203;p57"/>
          <p:cNvSpPr txBox="1"/>
          <p:nvPr>
            <p:ph idx="1" type="subTitle"/>
          </p:nvPr>
        </p:nvSpPr>
        <p:spPr>
          <a:xfrm>
            <a:off x="777000" y="3790575"/>
            <a:ext cx="2483700" cy="69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04" name="Google Shape;204;p57"/>
          <p:cNvSpPr txBox="1"/>
          <p:nvPr>
            <p:ph idx="2" type="subTitle"/>
          </p:nvPr>
        </p:nvSpPr>
        <p:spPr>
          <a:xfrm>
            <a:off x="769775" y="3284675"/>
            <a:ext cx="2265600" cy="4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1pPr>
            <a:lvl2pPr lvl="1"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205" name="Google Shape;205;p57"/>
          <p:cNvSpPr txBox="1"/>
          <p:nvPr>
            <p:ph idx="3" type="subTitle"/>
          </p:nvPr>
        </p:nvSpPr>
        <p:spPr>
          <a:xfrm>
            <a:off x="3330150" y="3790575"/>
            <a:ext cx="2483700" cy="69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06" name="Google Shape;206;p57"/>
          <p:cNvSpPr txBox="1"/>
          <p:nvPr>
            <p:ph idx="4" type="subTitle"/>
          </p:nvPr>
        </p:nvSpPr>
        <p:spPr>
          <a:xfrm>
            <a:off x="3330138" y="3284675"/>
            <a:ext cx="2265600" cy="4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1pPr>
            <a:lvl2pPr lvl="1"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207" name="Google Shape;207;p57"/>
          <p:cNvSpPr txBox="1"/>
          <p:nvPr>
            <p:ph idx="5" type="subTitle"/>
          </p:nvPr>
        </p:nvSpPr>
        <p:spPr>
          <a:xfrm>
            <a:off x="5927450" y="3790575"/>
            <a:ext cx="2483700" cy="69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08" name="Google Shape;208;p57"/>
          <p:cNvSpPr txBox="1"/>
          <p:nvPr>
            <p:ph idx="6" type="subTitle"/>
          </p:nvPr>
        </p:nvSpPr>
        <p:spPr>
          <a:xfrm>
            <a:off x="5925750" y="3284675"/>
            <a:ext cx="2265600" cy="4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1pPr>
            <a:lvl2pPr lvl="1"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209" name="Google Shape;209;p57"/>
          <p:cNvSpPr txBox="1"/>
          <p:nvPr>
            <p:ph idx="7" type="subTitle"/>
          </p:nvPr>
        </p:nvSpPr>
        <p:spPr>
          <a:xfrm>
            <a:off x="777000" y="2130375"/>
            <a:ext cx="2483700" cy="69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10" name="Google Shape;210;p57"/>
          <p:cNvSpPr txBox="1"/>
          <p:nvPr>
            <p:ph idx="8" type="subTitle"/>
          </p:nvPr>
        </p:nvSpPr>
        <p:spPr>
          <a:xfrm>
            <a:off x="769775" y="1620925"/>
            <a:ext cx="2265600" cy="4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1pPr>
            <a:lvl2pPr lvl="1"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211" name="Google Shape;211;p57"/>
          <p:cNvSpPr txBox="1"/>
          <p:nvPr>
            <p:ph idx="9" type="subTitle"/>
          </p:nvPr>
        </p:nvSpPr>
        <p:spPr>
          <a:xfrm>
            <a:off x="3330150" y="2130375"/>
            <a:ext cx="2483700" cy="69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12" name="Google Shape;212;p57"/>
          <p:cNvSpPr txBox="1"/>
          <p:nvPr>
            <p:ph idx="13" type="subTitle"/>
          </p:nvPr>
        </p:nvSpPr>
        <p:spPr>
          <a:xfrm>
            <a:off x="3330138" y="1620925"/>
            <a:ext cx="2265600" cy="4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1pPr>
            <a:lvl2pPr lvl="1"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213" name="Google Shape;213;p57"/>
          <p:cNvSpPr txBox="1"/>
          <p:nvPr>
            <p:ph idx="14" type="subTitle"/>
          </p:nvPr>
        </p:nvSpPr>
        <p:spPr>
          <a:xfrm>
            <a:off x="5927450" y="2130375"/>
            <a:ext cx="2483700" cy="69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14" name="Google Shape;214;p57"/>
          <p:cNvSpPr txBox="1"/>
          <p:nvPr>
            <p:ph idx="15" type="subTitle"/>
          </p:nvPr>
        </p:nvSpPr>
        <p:spPr>
          <a:xfrm>
            <a:off x="5925750" y="1620925"/>
            <a:ext cx="2265600" cy="48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1pPr>
            <a:lvl2pPr lvl="1"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ctr">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215" name="Google Shape;215;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spTree>
      <p:nvGrpSpPr>
        <p:cNvPr id="216" name="Shape 216"/>
        <p:cNvGrpSpPr/>
        <p:nvPr/>
      </p:nvGrpSpPr>
      <p:grpSpPr>
        <a:xfrm>
          <a:off x="0" y="0"/>
          <a:ext cx="0" cy="0"/>
          <a:chOff x="0" y="0"/>
          <a:chExt cx="0" cy="0"/>
        </a:xfrm>
      </p:grpSpPr>
      <p:sp>
        <p:nvSpPr>
          <p:cNvPr id="217" name="Google Shape;217;p58"/>
          <p:cNvSpPr txBox="1"/>
          <p:nvPr>
            <p:ph type="ctrTitle"/>
          </p:nvPr>
        </p:nvSpPr>
        <p:spPr>
          <a:xfrm>
            <a:off x="4100400" y="1047150"/>
            <a:ext cx="4325400" cy="1011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5200"/>
              <a:buNone/>
              <a:defRPr sz="5400">
                <a:solidFill>
                  <a:schemeClr val="dk1"/>
                </a:solidFill>
              </a:defRPr>
            </a:lvl1pPr>
            <a:lvl2pPr lvl="1" algn="ctr">
              <a:lnSpc>
                <a:spcPct val="100000"/>
              </a:lnSpc>
              <a:spcBef>
                <a:spcPts val="0"/>
              </a:spcBef>
              <a:spcAft>
                <a:spcPts val="0"/>
              </a:spcAft>
              <a:buClr>
                <a:schemeClr val="dk1"/>
              </a:buClr>
              <a:buSzPts val="5200"/>
              <a:buNone/>
              <a:defRPr sz="5200">
                <a:solidFill>
                  <a:schemeClr val="dk1"/>
                </a:solidFill>
              </a:defRPr>
            </a:lvl2pPr>
            <a:lvl3pPr lvl="2" algn="ctr">
              <a:lnSpc>
                <a:spcPct val="100000"/>
              </a:lnSpc>
              <a:spcBef>
                <a:spcPts val="0"/>
              </a:spcBef>
              <a:spcAft>
                <a:spcPts val="0"/>
              </a:spcAft>
              <a:buClr>
                <a:schemeClr val="dk1"/>
              </a:buClr>
              <a:buSzPts val="5200"/>
              <a:buNone/>
              <a:defRPr sz="5200">
                <a:solidFill>
                  <a:schemeClr val="dk1"/>
                </a:solidFill>
              </a:defRPr>
            </a:lvl3pPr>
            <a:lvl4pPr lvl="3" algn="ctr">
              <a:lnSpc>
                <a:spcPct val="100000"/>
              </a:lnSpc>
              <a:spcBef>
                <a:spcPts val="0"/>
              </a:spcBef>
              <a:spcAft>
                <a:spcPts val="0"/>
              </a:spcAft>
              <a:buClr>
                <a:schemeClr val="dk1"/>
              </a:buClr>
              <a:buSzPts val="5200"/>
              <a:buNone/>
              <a:defRPr sz="5200">
                <a:solidFill>
                  <a:schemeClr val="dk1"/>
                </a:solidFill>
              </a:defRPr>
            </a:lvl4pPr>
            <a:lvl5pPr lvl="4" algn="ctr">
              <a:lnSpc>
                <a:spcPct val="100000"/>
              </a:lnSpc>
              <a:spcBef>
                <a:spcPts val="0"/>
              </a:spcBef>
              <a:spcAft>
                <a:spcPts val="0"/>
              </a:spcAft>
              <a:buClr>
                <a:schemeClr val="dk1"/>
              </a:buClr>
              <a:buSzPts val="5200"/>
              <a:buNone/>
              <a:defRPr sz="5200">
                <a:solidFill>
                  <a:schemeClr val="dk1"/>
                </a:solidFill>
              </a:defRPr>
            </a:lvl5pPr>
            <a:lvl6pPr lvl="5" algn="ctr">
              <a:lnSpc>
                <a:spcPct val="100000"/>
              </a:lnSpc>
              <a:spcBef>
                <a:spcPts val="0"/>
              </a:spcBef>
              <a:spcAft>
                <a:spcPts val="0"/>
              </a:spcAft>
              <a:buClr>
                <a:schemeClr val="dk1"/>
              </a:buClr>
              <a:buSzPts val="5200"/>
              <a:buNone/>
              <a:defRPr sz="5200">
                <a:solidFill>
                  <a:schemeClr val="dk1"/>
                </a:solidFill>
              </a:defRPr>
            </a:lvl6pPr>
            <a:lvl7pPr lvl="6" algn="ctr">
              <a:lnSpc>
                <a:spcPct val="100000"/>
              </a:lnSpc>
              <a:spcBef>
                <a:spcPts val="0"/>
              </a:spcBef>
              <a:spcAft>
                <a:spcPts val="0"/>
              </a:spcAft>
              <a:buClr>
                <a:schemeClr val="dk1"/>
              </a:buClr>
              <a:buSzPts val="5200"/>
              <a:buNone/>
              <a:defRPr sz="5200">
                <a:solidFill>
                  <a:schemeClr val="dk1"/>
                </a:solidFill>
              </a:defRPr>
            </a:lvl7pPr>
            <a:lvl8pPr lvl="7" algn="ctr">
              <a:lnSpc>
                <a:spcPct val="100000"/>
              </a:lnSpc>
              <a:spcBef>
                <a:spcPts val="0"/>
              </a:spcBef>
              <a:spcAft>
                <a:spcPts val="0"/>
              </a:spcAft>
              <a:buClr>
                <a:schemeClr val="dk1"/>
              </a:buClr>
              <a:buSzPts val="5200"/>
              <a:buNone/>
              <a:defRPr sz="5200">
                <a:solidFill>
                  <a:schemeClr val="dk1"/>
                </a:solidFill>
              </a:defRPr>
            </a:lvl8pPr>
            <a:lvl9pPr lvl="8" algn="ctr">
              <a:lnSpc>
                <a:spcPct val="100000"/>
              </a:lnSpc>
              <a:spcBef>
                <a:spcPts val="0"/>
              </a:spcBef>
              <a:spcAft>
                <a:spcPts val="0"/>
              </a:spcAft>
              <a:buClr>
                <a:schemeClr val="dk1"/>
              </a:buClr>
              <a:buSzPts val="5200"/>
              <a:buNone/>
              <a:defRPr sz="5200">
                <a:solidFill>
                  <a:schemeClr val="dk1"/>
                </a:solidFill>
              </a:defRPr>
            </a:lvl9pPr>
          </a:lstStyle>
          <a:p/>
        </p:txBody>
      </p:sp>
      <p:sp>
        <p:nvSpPr>
          <p:cNvPr id="218" name="Google Shape;218;p58"/>
          <p:cNvSpPr txBox="1"/>
          <p:nvPr>
            <p:ph idx="1" type="subTitle"/>
          </p:nvPr>
        </p:nvSpPr>
        <p:spPr>
          <a:xfrm>
            <a:off x="4100400" y="1974038"/>
            <a:ext cx="4230300" cy="493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Lexend Deca"/>
              <a:buNone/>
              <a:defRPr b="1">
                <a:latin typeface="Lexend Deca"/>
                <a:ea typeface="Lexend Deca"/>
                <a:cs typeface="Lexend Deca"/>
                <a:sym typeface="Lexend Deca"/>
              </a:defRPr>
            </a:lvl1pPr>
            <a:lvl2pPr lvl="1"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2pPr>
            <a:lvl3pPr lvl="2"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3pPr>
            <a:lvl4pPr lvl="3"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4pPr>
            <a:lvl5pPr lvl="4"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5pPr>
            <a:lvl6pPr lvl="5"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6pPr>
            <a:lvl7pPr lvl="6"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7pPr>
            <a:lvl8pPr lvl="7"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8pPr>
            <a:lvl9pPr lvl="8"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9pPr>
          </a:lstStyle>
          <a:p/>
        </p:txBody>
      </p:sp>
      <p:sp>
        <p:nvSpPr>
          <p:cNvPr id="219" name="Google Shape;219;p58"/>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8"/>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58"/>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8"/>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8"/>
          <p:cNvSpPr txBox="1"/>
          <p:nvPr>
            <p:ph idx="2" type="subTitle"/>
          </p:nvPr>
        </p:nvSpPr>
        <p:spPr>
          <a:xfrm>
            <a:off x="4100400" y="2410560"/>
            <a:ext cx="4230300" cy="90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4" name="Google Shape;224;p58"/>
          <p:cNvSpPr txBox="1"/>
          <p:nvPr/>
        </p:nvSpPr>
        <p:spPr>
          <a:xfrm>
            <a:off x="4100400" y="3754250"/>
            <a:ext cx="4325400" cy="4338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1" i="0" lang="vi" sz="1000" u="none" cap="none" strike="noStrike">
                <a:solidFill>
                  <a:schemeClr val="dk1"/>
                </a:solidFill>
                <a:latin typeface="Work Sans"/>
                <a:ea typeface="Work Sans"/>
                <a:cs typeface="Work Sans"/>
                <a:sym typeface="Work Sans"/>
              </a:rPr>
              <a:t>CREDITS: </a:t>
            </a:r>
            <a:r>
              <a:rPr b="0" i="0" lang="vi" sz="1000" u="none" cap="none" strike="noStrike">
                <a:solidFill>
                  <a:schemeClr val="dk1"/>
                </a:solidFill>
                <a:latin typeface="Work Sans"/>
                <a:ea typeface="Work Sans"/>
                <a:cs typeface="Work Sans"/>
                <a:sym typeface="Work Sans"/>
              </a:rPr>
              <a:t>This presentation template was created by </a:t>
            </a:r>
            <a:r>
              <a:rPr b="1" i="0" lang="vi" sz="1000" u="none" cap="none" strike="noStrike">
                <a:solidFill>
                  <a:schemeClr val="hlink"/>
                </a:solidFill>
                <a:uFill>
                  <a:noFill/>
                </a:uFill>
                <a:latin typeface="Work Sans"/>
                <a:ea typeface="Work Sans"/>
                <a:cs typeface="Work Sans"/>
                <a:sym typeface="Work Sans"/>
                <a:hlinkClick r:id="rId2"/>
              </a:rPr>
              <a:t>Slidesgo</a:t>
            </a:r>
            <a:r>
              <a:rPr b="0" i="0" lang="vi" sz="1000" u="none" cap="none" strike="noStrike">
                <a:solidFill>
                  <a:schemeClr val="dk1"/>
                </a:solidFill>
                <a:latin typeface="Work Sans"/>
                <a:ea typeface="Work Sans"/>
                <a:cs typeface="Work Sans"/>
                <a:sym typeface="Work Sans"/>
              </a:rPr>
              <a:t>, including icons by </a:t>
            </a:r>
            <a:r>
              <a:rPr b="1" i="0" lang="vi" sz="1000" u="none" cap="none" strike="noStrike">
                <a:solidFill>
                  <a:schemeClr val="hlink"/>
                </a:solidFill>
                <a:uFill>
                  <a:noFill/>
                </a:uFill>
                <a:latin typeface="Work Sans"/>
                <a:ea typeface="Work Sans"/>
                <a:cs typeface="Work Sans"/>
                <a:sym typeface="Work Sans"/>
                <a:hlinkClick r:id="rId3"/>
              </a:rPr>
              <a:t>Flaticon</a:t>
            </a:r>
            <a:r>
              <a:rPr b="0" i="0" lang="vi" sz="1000" u="none" cap="none" strike="noStrike">
                <a:solidFill>
                  <a:schemeClr val="dk1"/>
                </a:solidFill>
                <a:latin typeface="Work Sans"/>
                <a:ea typeface="Work Sans"/>
                <a:cs typeface="Work Sans"/>
                <a:sym typeface="Work Sans"/>
              </a:rPr>
              <a:t> and infographics &amp; images by </a:t>
            </a:r>
            <a:r>
              <a:rPr b="1" i="0" lang="vi" sz="1000" u="none" cap="none" strike="noStrike">
                <a:solidFill>
                  <a:schemeClr val="hlink"/>
                </a:solidFill>
                <a:uFill>
                  <a:noFill/>
                </a:uFill>
                <a:latin typeface="Work Sans"/>
                <a:ea typeface="Work Sans"/>
                <a:cs typeface="Work Sans"/>
                <a:sym typeface="Work Sans"/>
                <a:hlinkClick r:id="rId4"/>
              </a:rPr>
              <a:t>Freepik</a:t>
            </a:r>
            <a:endParaRPr b="1" i="0" sz="1000" u="none" cap="none" strike="noStrike">
              <a:solidFill>
                <a:schemeClr val="dk1"/>
              </a:solidFill>
              <a:latin typeface="Work Sans"/>
              <a:ea typeface="Work Sans"/>
              <a:cs typeface="Work Sans"/>
              <a:sym typeface="Work Sans"/>
            </a:endParaRPr>
          </a:p>
        </p:txBody>
      </p:sp>
      <p:sp>
        <p:nvSpPr>
          <p:cNvPr id="225" name="Google Shape;225;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26" name="Shape 226"/>
        <p:cNvGrpSpPr/>
        <p:nvPr/>
      </p:nvGrpSpPr>
      <p:grpSpPr>
        <a:xfrm>
          <a:off x="0" y="0"/>
          <a:ext cx="0" cy="0"/>
          <a:chOff x="0" y="0"/>
          <a:chExt cx="0" cy="0"/>
        </a:xfrm>
      </p:grpSpPr>
      <p:sp>
        <p:nvSpPr>
          <p:cNvPr id="227" name="Google Shape;227;p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TITLE_1_1">
    <p:spTree>
      <p:nvGrpSpPr>
        <p:cNvPr id="228" name="Shape 228"/>
        <p:cNvGrpSpPr/>
        <p:nvPr/>
      </p:nvGrpSpPr>
      <p:grpSpPr>
        <a:xfrm>
          <a:off x="0" y="0"/>
          <a:ext cx="0" cy="0"/>
          <a:chOff x="0" y="0"/>
          <a:chExt cx="0" cy="0"/>
        </a:xfrm>
      </p:grpSpPr>
      <p:sp>
        <p:nvSpPr>
          <p:cNvPr id="229" name="Google Shape;229;p60"/>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60"/>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0"/>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0"/>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AND_TWO_COLUMNS_2_1_1_1">
    <p:spTree>
      <p:nvGrpSpPr>
        <p:cNvPr id="234" name="Shape 234"/>
        <p:cNvGrpSpPr/>
        <p:nvPr/>
      </p:nvGrpSpPr>
      <p:grpSpPr>
        <a:xfrm>
          <a:off x="0" y="0"/>
          <a:ext cx="0" cy="0"/>
          <a:chOff x="0" y="0"/>
          <a:chExt cx="0" cy="0"/>
        </a:xfrm>
      </p:grpSpPr>
      <p:sp>
        <p:nvSpPr>
          <p:cNvPr id="235" name="Google Shape;235;p61"/>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137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61"/>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61"/>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43" name="Shape 243"/>
        <p:cNvGrpSpPr/>
        <p:nvPr/>
      </p:nvGrpSpPr>
      <p:grpSpPr>
        <a:xfrm>
          <a:off x="0" y="0"/>
          <a:ext cx="0" cy="0"/>
          <a:chOff x="0" y="0"/>
          <a:chExt cx="0" cy="0"/>
        </a:xfrm>
      </p:grpSpPr>
      <p:sp>
        <p:nvSpPr>
          <p:cNvPr id="244" name="Google Shape;244;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45" name="Shape 245"/>
        <p:cNvGrpSpPr/>
        <p:nvPr/>
      </p:nvGrpSpPr>
      <p:grpSpPr>
        <a:xfrm>
          <a:off x="0" y="0"/>
          <a:ext cx="0" cy="0"/>
          <a:chOff x="0" y="0"/>
          <a:chExt cx="0" cy="0"/>
        </a:xfrm>
      </p:grpSpPr>
      <p:sp>
        <p:nvSpPr>
          <p:cNvPr id="246" name="Google Shape;246;p62"/>
          <p:cNvSpPr txBox="1"/>
          <p:nvPr>
            <p:ph type="title"/>
          </p:nvPr>
        </p:nvSpPr>
        <p:spPr>
          <a:xfrm>
            <a:off x="1048350" y="323850"/>
            <a:ext cx="70473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Arial"/>
              <a:buNone/>
              <a:defRPr>
                <a:latin typeface="Arial"/>
                <a:ea typeface="Arial"/>
                <a:cs typeface="Arial"/>
                <a:sym typeface="Arial"/>
              </a:defRPr>
            </a:lvl1pPr>
            <a:lvl2pPr lvl="1" algn="ctr">
              <a:lnSpc>
                <a:spcPct val="100000"/>
              </a:lnSpc>
              <a:spcBef>
                <a:spcPts val="0"/>
              </a:spcBef>
              <a:spcAft>
                <a:spcPts val="0"/>
              </a:spcAft>
              <a:buSzPts val="2400"/>
              <a:buFont typeface="Arial"/>
              <a:buNone/>
              <a:defRPr>
                <a:latin typeface="Arial"/>
                <a:ea typeface="Arial"/>
                <a:cs typeface="Arial"/>
                <a:sym typeface="Arial"/>
              </a:defRPr>
            </a:lvl2pPr>
            <a:lvl3pPr lvl="2" algn="ctr">
              <a:lnSpc>
                <a:spcPct val="100000"/>
              </a:lnSpc>
              <a:spcBef>
                <a:spcPts val="0"/>
              </a:spcBef>
              <a:spcAft>
                <a:spcPts val="0"/>
              </a:spcAft>
              <a:buSzPts val="2400"/>
              <a:buFont typeface="Arial"/>
              <a:buNone/>
              <a:defRPr>
                <a:latin typeface="Arial"/>
                <a:ea typeface="Arial"/>
                <a:cs typeface="Arial"/>
                <a:sym typeface="Arial"/>
              </a:defRPr>
            </a:lvl3pPr>
            <a:lvl4pPr lvl="3" algn="ctr">
              <a:lnSpc>
                <a:spcPct val="100000"/>
              </a:lnSpc>
              <a:spcBef>
                <a:spcPts val="0"/>
              </a:spcBef>
              <a:spcAft>
                <a:spcPts val="0"/>
              </a:spcAft>
              <a:buSzPts val="2400"/>
              <a:buFont typeface="Arial"/>
              <a:buNone/>
              <a:defRPr>
                <a:latin typeface="Arial"/>
                <a:ea typeface="Arial"/>
                <a:cs typeface="Arial"/>
                <a:sym typeface="Arial"/>
              </a:defRPr>
            </a:lvl4pPr>
            <a:lvl5pPr lvl="4" algn="ctr">
              <a:lnSpc>
                <a:spcPct val="100000"/>
              </a:lnSpc>
              <a:spcBef>
                <a:spcPts val="0"/>
              </a:spcBef>
              <a:spcAft>
                <a:spcPts val="0"/>
              </a:spcAft>
              <a:buSzPts val="2400"/>
              <a:buFont typeface="Arial"/>
              <a:buNone/>
              <a:defRPr>
                <a:latin typeface="Arial"/>
                <a:ea typeface="Arial"/>
                <a:cs typeface="Arial"/>
                <a:sym typeface="Arial"/>
              </a:defRPr>
            </a:lvl5pPr>
            <a:lvl6pPr lvl="5" algn="ctr">
              <a:lnSpc>
                <a:spcPct val="100000"/>
              </a:lnSpc>
              <a:spcBef>
                <a:spcPts val="0"/>
              </a:spcBef>
              <a:spcAft>
                <a:spcPts val="0"/>
              </a:spcAft>
              <a:buSzPts val="2400"/>
              <a:buFont typeface="Arial"/>
              <a:buNone/>
              <a:defRPr>
                <a:latin typeface="Arial"/>
                <a:ea typeface="Arial"/>
                <a:cs typeface="Arial"/>
                <a:sym typeface="Arial"/>
              </a:defRPr>
            </a:lvl6pPr>
            <a:lvl7pPr lvl="6" algn="ctr">
              <a:lnSpc>
                <a:spcPct val="100000"/>
              </a:lnSpc>
              <a:spcBef>
                <a:spcPts val="0"/>
              </a:spcBef>
              <a:spcAft>
                <a:spcPts val="0"/>
              </a:spcAft>
              <a:buSzPts val="2400"/>
              <a:buFont typeface="Arial"/>
              <a:buNone/>
              <a:defRPr>
                <a:latin typeface="Arial"/>
                <a:ea typeface="Arial"/>
                <a:cs typeface="Arial"/>
                <a:sym typeface="Arial"/>
              </a:defRPr>
            </a:lvl7pPr>
            <a:lvl8pPr lvl="7" algn="ctr">
              <a:lnSpc>
                <a:spcPct val="100000"/>
              </a:lnSpc>
              <a:spcBef>
                <a:spcPts val="0"/>
              </a:spcBef>
              <a:spcAft>
                <a:spcPts val="0"/>
              </a:spcAft>
              <a:buSzPts val="2400"/>
              <a:buFont typeface="Arial"/>
              <a:buNone/>
              <a:defRPr>
                <a:latin typeface="Arial"/>
                <a:ea typeface="Arial"/>
                <a:cs typeface="Arial"/>
                <a:sym typeface="Arial"/>
              </a:defRPr>
            </a:lvl8pPr>
            <a:lvl9pPr lvl="8" algn="ctr">
              <a:lnSpc>
                <a:spcPct val="100000"/>
              </a:lnSpc>
              <a:spcBef>
                <a:spcPts val="0"/>
              </a:spcBef>
              <a:spcAft>
                <a:spcPts val="0"/>
              </a:spcAft>
              <a:buSzPts val="2400"/>
              <a:buFont typeface="Arial"/>
              <a:buNone/>
              <a:defRPr>
                <a:latin typeface="Arial"/>
                <a:ea typeface="Arial"/>
                <a:cs typeface="Arial"/>
                <a:sym typeface="Arial"/>
              </a:defRPr>
            </a:lvl9pPr>
          </a:lstStyle>
          <a:p/>
        </p:txBody>
      </p:sp>
      <p:sp>
        <p:nvSpPr>
          <p:cNvPr id="247" name="Google Shape;247;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2" name="Shape 252"/>
        <p:cNvGrpSpPr/>
        <p:nvPr/>
      </p:nvGrpSpPr>
      <p:grpSpPr>
        <a:xfrm>
          <a:off x="0" y="0"/>
          <a:ext cx="0" cy="0"/>
          <a:chOff x="0" y="0"/>
          <a:chExt cx="0" cy="0"/>
        </a:xfrm>
      </p:grpSpPr>
      <p:sp>
        <p:nvSpPr>
          <p:cNvPr id="253" name="Google Shape;253;p6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4" name="Google Shape;254;p6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5" name="Google Shape;255;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6" name="Shape 256"/>
        <p:cNvGrpSpPr/>
        <p:nvPr/>
      </p:nvGrpSpPr>
      <p:grpSpPr>
        <a:xfrm>
          <a:off x="0" y="0"/>
          <a:ext cx="0" cy="0"/>
          <a:chOff x="0" y="0"/>
          <a:chExt cx="0" cy="0"/>
        </a:xfrm>
      </p:grpSpPr>
      <p:sp>
        <p:nvSpPr>
          <p:cNvPr id="257" name="Google Shape;257;p6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8" name="Google Shape;258;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9" name="Shape 259"/>
        <p:cNvGrpSpPr/>
        <p:nvPr/>
      </p:nvGrpSpPr>
      <p:grpSpPr>
        <a:xfrm>
          <a:off x="0" y="0"/>
          <a:ext cx="0" cy="0"/>
          <a:chOff x="0" y="0"/>
          <a:chExt cx="0" cy="0"/>
        </a:xfrm>
      </p:grpSpPr>
      <p:sp>
        <p:nvSpPr>
          <p:cNvPr id="260" name="Google Shape;260;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1" name="Google Shape;261;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62" name="Google Shape;262;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 name="Shape 23"/>
        <p:cNvGrpSpPr/>
        <p:nvPr/>
      </p:nvGrpSpPr>
      <p:grpSpPr>
        <a:xfrm>
          <a:off x="0" y="0"/>
          <a:ext cx="0" cy="0"/>
          <a:chOff x="0" y="0"/>
          <a:chExt cx="0" cy="0"/>
        </a:xfrm>
      </p:grpSpPr>
      <p:sp>
        <p:nvSpPr>
          <p:cNvPr id="24" name="Google Shape;24;p38"/>
          <p:cNvSpPr txBox="1"/>
          <p:nvPr>
            <p:ph type="title"/>
          </p:nvPr>
        </p:nvSpPr>
        <p:spPr>
          <a:xfrm>
            <a:off x="1533375" y="1634038"/>
            <a:ext cx="5656500" cy="224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6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5" name="Google Shape;25;p38"/>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8"/>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8"/>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8"/>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3" name="Shape 263"/>
        <p:cNvGrpSpPr/>
        <p:nvPr/>
      </p:nvGrpSpPr>
      <p:grpSpPr>
        <a:xfrm>
          <a:off x="0" y="0"/>
          <a:ext cx="0" cy="0"/>
          <a:chOff x="0" y="0"/>
          <a:chExt cx="0" cy="0"/>
        </a:xfrm>
      </p:grpSpPr>
      <p:sp>
        <p:nvSpPr>
          <p:cNvPr id="264" name="Google Shape;264;p6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5" name="Google Shape;265;p6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6" name="Google Shape;266;p6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7" name="Google Shape;267;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8" name="Shape 268"/>
        <p:cNvGrpSpPr/>
        <p:nvPr/>
      </p:nvGrpSpPr>
      <p:grpSpPr>
        <a:xfrm>
          <a:off x="0" y="0"/>
          <a:ext cx="0" cy="0"/>
          <a:chOff x="0" y="0"/>
          <a:chExt cx="0" cy="0"/>
        </a:xfrm>
      </p:grpSpPr>
      <p:sp>
        <p:nvSpPr>
          <p:cNvPr id="269" name="Google Shape;269;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0" name="Google Shape;270;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1" name="Shape 271"/>
        <p:cNvGrpSpPr/>
        <p:nvPr/>
      </p:nvGrpSpPr>
      <p:grpSpPr>
        <a:xfrm>
          <a:off x="0" y="0"/>
          <a:ext cx="0" cy="0"/>
          <a:chOff x="0" y="0"/>
          <a:chExt cx="0" cy="0"/>
        </a:xfrm>
      </p:grpSpPr>
      <p:sp>
        <p:nvSpPr>
          <p:cNvPr id="272" name="Google Shape;272;p6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73" name="Google Shape;273;p6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4" name="Google Shape;274;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5" name="Shape 275"/>
        <p:cNvGrpSpPr/>
        <p:nvPr/>
      </p:nvGrpSpPr>
      <p:grpSpPr>
        <a:xfrm>
          <a:off x="0" y="0"/>
          <a:ext cx="0" cy="0"/>
          <a:chOff x="0" y="0"/>
          <a:chExt cx="0" cy="0"/>
        </a:xfrm>
      </p:grpSpPr>
      <p:sp>
        <p:nvSpPr>
          <p:cNvPr id="276" name="Google Shape;276;p7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7" name="Google Shape;277;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8" name="Shape 278"/>
        <p:cNvGrpSpPr/>
        <p:nvPr/>
      </p:nvGrpSpPr>
      <p:grpSpPr>
        <a:xfrm>
          <a:off x="0" y="0"/>
          <a:ext cx="0" cy="0"/>
          <a:chOff x="0" y="0"/>
          <a:chExt cx="0" cy="0"/>
        </a:xfrm>
      </p:grpSpPr>
      <p:sp>
        <p:nvSpPr>
          <p:cNvPr id="279" name="Google Shape;279;p7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7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81" name="Google Shape;281;p7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82" name="Google Shape;282;p7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83" name="Google Shape;283;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4" name="Shape 284"/>
        <p:cNvGrpSpPr/>
        <p:nvPr/>
      </p:nvGrpSpPr>
      <p:grpSpPr>
        <a:xfrm>
          <a:off x="0" y="0"/>
          <a:ext cx="0" cy="0"/>
          <a:chOff x="0" y="0"/>
          <a:chExt cx="0" cy="0"/>
        </a:xfrm>
      </p:grpSpPr>
      <p:sp>
        <p:nvSpPr>
          <p:cNvPr id="285" name="Google Shape;285;p7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86" name="Google Shape;286;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7" name="Shape 287"/>
        <p:cNvGrpSpPr/>
        <p:nvPr/>
      </p:nvGrpSpPr>
      <p:grpSpPr>
        <a:xfrm>
          <a:off x="0" y="0"/>
          <a:ext cx="0" cy="0"/>
          <a:chOff x="0" y="0"/>
          <a:chExt cx="0" cy="0"/>
        </a:xfrm>
      </p:grpSpPr>
      <p:sp>
        <p:nvSpPr>
          <p:cNvPr id="288" name="Google Shape;288;p7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89" name="Google Shape;289;p7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90" name="Google Shape;290;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1" name="Shape 291"/>
        <p:cNvGrpSpPr/>
        <p:nvPr/>
      </p:nvGrpSpPr>
      <p:grpSpPr>
        <a:xfrm>
          <a:off x="0" y="0"/>
          <a:ext cx="0" cy="0"/>
          <a:chOff x="0" y="0"/>
          <a:chExt cx="0" cy="0"/>
        </a:xfrm>
      </p:grpSpPr>
      <p:sp>
        <p:nvSpPr>
          <p:cNvPr id="292" name="Google Shape;292;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
    <p:spTree>
      <p:nvGrpSpPr>
        <p:cNvPr id="30" name="Shape 30"/>
        <p:cNvGrpSpPr/>
        <p:nvPr/>
      </p:nvGrpSpPr>
      <p:grpSpPr>
        <a:xfrm>
          <a:off x="0" y="0"/>
          <a:ext cx="0" cy="0"/>
          <a:chOff x="0" y="0"/>
          <a:chExt cx="0" cy="0"/>
        </a:xfrm>
      </p:grpSpPr>
      <p:sp>
        <p:nvSpPr>
          <p:cNvPr id="31" name="Google Shape;31;p39"/>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137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9"/>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9"/>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9"/>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1pPr>
            <a:lvl2pPr lvl="1" algn="l">
              <a:lnSpc>
                <a:spcPct val="10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2pPr>
            <a:lvl3pPr lvl="2" algn="l">
              <a:lnSpc>
                <a:spcPct val="10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3pPr>
            <a:lvl4pPr lvl="3" algn="l">
              <a:lnSpc>
                <a:spcPct val="10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4pPr>
            <a:lvl5pPr lvl="4" algn="l">
              <a:lnSpc>
                <a:spcPct val="10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5pPr>
            <a:lvl6pPr lvl="5" algn="l">
              <a:lnSpc>
                <a:spcPct val="10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6pPr>
            <a:lvl7pPr lvl="6" algn="l">
              <a:lnSpc>
                <a:spcPct val="10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7pPr>
            <a:lvl8pPr lvl="7" algn="l">
              <a:lnSpc>
                <a:spcPct val="10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8pPr>
            <a:lvl9pPr lvl="8" algn="l">
              <a:lnSpc>
                <a:spcPct val="100000"/>
              </a:lnSpc>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9pPr>
          </a:lstStyle>
          <a:p/>
        </p:txBody>
      </p:sp>
      <p:sp>
        <p:nvSpPr>
          <p:cNvPr id="35" name="Google Shape;35;p39"/>
          <p:cNvSpPr txBox="1"/>
          <p:nvPr>
            <p:ph idx="1" type="subTitle"/>
          </p:nvPr>
        </p:nvSpPr>
        <p:spPr>
          <a:xfrm>
            <a:off x="1692250" y="2116067"/>
            <a:ext cx="2615700" cy="72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6" name="Google Shape;36;p39"/>
          <p:cNvSpPr txBox="1"/>
          <p:nvPr>
            <p:ph idx="2" type="subTitle"/>
          </p:nvPr>
        </p:nvSpPr>
        <p:spPr>
          <a:xfrm>
            <a:off x="1692250" y="1603713"/>
            <a:ext cx="2929800" cy="43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37" name="Google Shape;37;p39"/>
          <p:cNvSpPr txBox="1"/>
          <p:nvPr>
            <p:ph idx="3" type="title"/>
          </p:nvPr>
        </p:nvSpPr>
        <p:spPr>
          <a:xfrm>
            <a:off x="643800" y="1368043"/>
            <a:ext cx="1226700" cy="69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000"/>
              <a:buNone/>
              <a:defRPr sz="3600">
                <a:solidFill>
                  <a:schemeClr val="dk2"/>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38" name="Google Shape;38;p39"/>
          <p:cNvSpPr txBox="1"/>
          <p:nvPr>
            <p:ph idx="4" type="subTitle"/>
          </p:nvPr>
        </p:nvSpPr>
        <p:spPr>
          <a:xfrm>
            <a:off x="1692250" y="3682317"/>
            <a:ext cx="2615700" cy="72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39" name="Google Shape;39;p39"/>
          <p:cNvSpPr txBox="1"/>
          <p:nvPr>
            <p:ph idx="5" type="subTitle"/>
          </p:nvPr>
        </p:nvSpPr>
        <p:spPr>
          <a:xfrm>
            <a:off x="1692250" y="3169963"/>
            <a:ext cx="2929800" cy="43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40" name="Google Shape;40;p39"/>
          <p:cNvSpPr txBox="1"/>
          <p:nvPr>
            <p:ph idx="6" type="title"/>
          </p:nvPr>
        </p:nvSpPr>
        <p:spPr>
          <a:xfrm>
            <a:off x="643800" y="2925868"/>
            <a:ext cx="1226700" cy="69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000"/>
              <a:buNone/>
              <a:defRPr sz="3600">
                <a:solidFill>
                  <a:schemeClr val="dk2"/>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41" name="Google Shape;41;p39"/>
          <p:cNvSpPr txBox="1"/>
          <p:nvPr>
            <p:ph idx="7" type="subTitle"/>
          </p:nvPr>
        </p:nvSpPr>
        <p:spPr>
          <a:xfrm flipH="1">
            <a:off x="4836050" y="2116067"/>
            <a:ext cx="2615700" cy="726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42" name="Google Shape;42;p39"/>
          <p:cNvSpPr txBox="1"/>
          <p:nvPr>
            <p:ph idx="8" type="subTitle"/>
          </p:nvPr>
        </p:nvSpPr>
        <p:spPr>
          <a:xfrm flipH="1">
            <a:off x="4521950" y="1603713"/>
            <a:ext cx="2929800" cy="431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algn="r">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r">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r">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r">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r">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r">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r">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r">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43" name="Google Shape;43;p39"/>
          <p:cNvSpPr txBox="1"/>
          <p:nvPr>
            <p:ph idx="9" type="title"/>
          </p:nvPr>
        </p:nvSpPr>
        <p:spPr>
          <a:xfrm flipH="1">
            <a:off x="7273500" y="1368043"/>
            <a:ext cx="1226700" cy="69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5000"/>
              <a:buNone/>
              <a:defRPr sz="3600">
                <a:solidFill>
                  <a:schemeClr val="dk2"/>
                </a:solidFill>
              </a:defRPr>
            </a:lvl1pPr>
            <a:lvl2pPr lvl="1" algn="r">
              <a:lnSpc>
                <a:spcPct val="100000"/>
              </a:lnSpc>
              <a:spcBef>
                <a:spcPts val="0"/>
              </a:spcBef>
              <a:spcAft>
                <a:spcPts val="0"/>
              </a:spcAft>
              <a:buSzPts val="5000"/>
              <a:buNone/>
              <a:defRPr sz="5000"/>
            </a:lvl2pPr>
            <a:lvl3pPr lvl="2" algn="r">
              <a:lnSpc>
                <a:spcPct val="100000"/>
              </a:lnSpc>
              <a:spcBef>
                <a:spcPts val="0"/>
              </a:spcBef>
              <a:spcAft>
                <a:spcPts val="0"/>
              </a:spcAft>
              <a:buSzPts val="5000"/>
              <a:buNone/>
              <a:defRPr sz="5000"/>
            </a:lvl3pPr>
            <a:lvl4pPr lvl="3" algn="r">
              <a:lnSpc>
                <a:spcPct val="100000"/>
              </a:lnSpc>
              <a:spcBef>
                <a:spcPts val="0"/>
              </a:spcBef>
              <a:spcAft>
                <a:spcPts val="0"/>
              </a:spcAft>
              <a:buSzPts val="5000"/>
              <a:buNone/>
              <a:defRPr sz="5000"/>
            </a:lvl4pPr>
            <a:lvl5pPr lvl="4" algn="r">
              <a:lnSpc>
                <a:spcPct val="100000"/>
              </a:lnSpc>
              <a:spcBef>
                <a:spcPts val="0"/>
              </a:spcBef>
              <a:spcAft>
                <a:spcPts val="0"/>
              </a:spcAft>
              <a:buSzPts val="5000"/>
              <a:buNone/>
              <a:defRPr sz="5000"/>
            </a:lvl5pPr>
            <a:lvl6pPr lvl="5" algn="r">
              <a:lnSpc>
                <a:spcPct val="100000"/>
              </a:lnSpc>
              <a:spcBef>
                <a:spcPts val="0"/>
              </a:spcBef>
              <a:spcAft>
                <a:spcPts val="0"/>
              </a:spcAft>
              <a:buSzPts val="5000"/>
              <a:buNone/>
              <a:defRPr sz="5000"/>
            </a:lvl6pPr>
            <a:lvl7pPr lvl="6" algn="r">
              <a:lnSpc>
                <a:spcPct val="100000"/>
              </a:lnSpc>
              <a:spcBef>
                <a:spcPts val="0"/>
              </a:spcBef>
              <a:spcAft>
                <a:spcPts val="0"/>
              </a:spcAft>
              <a:buSzPts val="5000"/>
              <a:buNone/>
              <a:defRPr sz="5000"/>
            </a:lvl7pPr>
            <a:lvl8pPr lvl="7" algn="r">
              <a:lnSpc>
                <a:spcPct val="100000"/>
              </a:lnSpc>
              <a:spcBef>
                <a:spcPts val="0"/>
              </a:spcBef>
              <a:spcAft>
                <a:spcPts val="0"/>
              </a:spcAft>
              <a:buSzPts val="5000"/>
              <a:buNone/>
              <a:defRPr sz="5000"/>
            </a:lvl8pPr>
            <a:lvl9pPr lvl="8" algn="r">
              <a:lnSpc>
                <a:spcPct val="100000"/>
              </a:lnSpc>
              <a:spcBef>
                <a:spcPts val="0"/>
              </a:spcBef>
              <a:spcAft>
                <a:spcPts val="0"/>
              </a:spcAft>
              <a:buSzPts val="5000"/>
              <a:buNone/>
              <a:defRPr sz="5000"/>
            </a:lvl9pPr>
          </a:lstStyle>
          <a:p/>
        </p:txBody>
      </p:sp>
      <p:sp>
        <p:nvSpPr>
          <p:cNvPr id="44" name="Google Shape;44;p39"/>
          <p:cNvSpPr txBox="1"/>
          <p:nvPr>
            <p:ph idx="13" type="subTitle"/>
          </p:nvPr>
        </p:nvSpPr>
        <p:spPr>
          <a:xfrm flipH="1">
            <a:off x="4836050" y="3682317"/>
            <a:ext cx="2615700" cy="726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
        <p:nvSpPr>
          <p:cNvPr id="45" name="Google Shape;45;p39"/>
          <p:cNvSpPr txBox="1"/>
          <p:nvPr>
            <p:ph idx="14" type="subTitle"/>
          </p:nvPr>
        </p:nvSpPr>
        <p:spPr>
          <a:xfrm flipH="1">
            <a:off x="4521950" y="3169963"/>
            <a:ext cx="2929800" cy="431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algn="r">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r">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r">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r">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r">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r">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r">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r">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46" name="Google Shape;46;p39"/>
          <p:cNvSpPr txBox="1"/>
          <p:nvPr>
            <p:ph idx="15" type="title"/>
          </p:nvPr>
        </p:nvSpPr>
        <p:spPr>
          <a:xfrm flipH="1">
            <a:off x="7273500" y="2925868"/>
            <a:ext cx="1226700" cy="69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5000"/>
              <a:buNone/>
              <a:defRPr sz="3600">
                <a:solidFill>
                  <a:schemeClr val="dk2"/>
                </a:solidFill>
              </a:defRPr>
            </a:lvl1pPr>
            <a:lvl2pPr lvl="1" algn="r">
              <a:lnSpc>
                <a:spcPct val="100000"/>
              </a:lnSpc>
              <a:spcBef>
                <a:spcPts val="0"/>
              </a:spcBef>
              <a:spcAft>
                <a:spcPts val="0"/>
              </a:spcAft>
              <a:buSzPts val="5000"/>
              <a:buNone/>
              <a:defRPr sz="5000"/>
            </a:lvl2pPr>
            <a:lvl3pPr lvl="2" algn="r">
              <a:lnSpc>
                <a:spcPct val="100000"/>
              </a:lnSpc>
              <a:spcBef>
                <a:spcPts val="0"/>
              </a:spcBef>
              <a:spcAft>
                <a:spcPts val="0"/>
              </a:spcAft>
              <a:buSzPts val="5000"/>
              <a:buNone/>
              <a:defRPr sz="5000"/>
            </a:lvl3pPr>
            <a:lvl4pPr lvl="3" algn="r">
              <a:lnSpc>
                <a:spcPct val="100000"/>
              </a:lnSpc>
              <a:spcBef>
                <a:spcPts val="0"/>
              </a:spcBef>
              <a:spcAft>
                <a:spcPts val="0"/>
              </a:spcAft>
              <a:buSzPts val="5000"/>
              <a:buNone/>
              <a:defRPr sz="5000"/>
            </a:lvl4pPr>
            <a:lvl5pPr lvl="4" algn="r">
              <a:lnSpc>
                <a:spcPct val="100000"/>
              </a:lnSpc>
              <a:spcBef>
                <a:spcPts val="0"/>
              </a:spcBef>
              <a:spcAft>
                <a:spcPts val="0"/>
              </a:spcAft>
              <a:buSzPts val="5000"/>
              <a:buNone/>
              <a:defRPr sz="5000"/>
            </a:lvl5pPr>
            <a:lvl6pPr lvl="5" algn="r">
              <a:lnSpc>
                <a:spcPct val="100000"/>
              </a:lnSpc>
              <a:spcBef>
                <a:spcPts val="0"/>
              </a:spcBef>
              <a:spcAft>
                <a:spcPts val="0"/>
              </a:spcAft>
              <a:buSzPts val="5000"/>
              <a:buNone/>
              <a:defRPr sz="5000"/>
            </a:lvl6pPr>
            <a:lvl7pPr lvl="6" algn="r">
              <a:lnSpc>
                <a:spcPct val="100000"/>
              </a:lnSpc>
              <a:spcBef>
                <a:spcPts val="0"/>
              </a:spcBef>
              <a:spcAft>
                <a:spcPts val="0"/>
              </a:spcAft>
              <a:buSzPts val="5000"/>
              <a:buNone/>
              <a:defRPr sz="5000"/>
            </a:lvl7pPr>
            <a:lvl8pPr lvl="7" algn="r">
              <a:lnSpc>
                <a:spcPct val="100000"/>
              </a:lnSpc>
              <a:spcBef>
                <a:spcPts val="0"/>
              </a:spcBef>
              <a:spcAft>
                <a:spcPts val="0"/>
              </a:spcAft>
              <a:buSzPts val="5000"/>
              <a:buNone/>
              <a:defRPr sz="5000"/>
            </a:lvl8pPr>
            <a:lvl9pPr lvl="8" algn="r">
              <a:lnSpc>
                <a:spcPct val="100000"/>
              </a:lnSpc>
              <a:spcBef>
                <a:spcPts val="0"/>
              </a:spcBef>
              <a:spcAft>
                <a:spcPts val="0"/>
              </a:spcAft>
              <a:buSzPts val="5000"/>
              <a:buNone/>
              <a:defRPr sz="5000"/>
            </a:lvl9pPr>
          </a:lstStyle>
          <a:p/>
        </p:txBody>
      </p:sp>
      <p:sp>
        <p:nvSpPr>
          <p:cNvPr id="47" name="Google Shape;47;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 name="Shape 48"/>
        <p:cNvGrpSpPr/>
        <p:nvPr/>
      </p:nvGrpSpPr>
      <p:grpSpPr>
        <a:xfrm>
          <a:off x="0" y="0"/>
          <a:ext cx="0" cy="0"/>
          <a:chOff x="0" y="0"/>
          <a:chExt cx="0" cy="0"/>
        </a:xfrm>
      </p:grpSpPr>
      <p:sp>
        <p:nvSpPr>
          <p:cNvPr id="49" name="Google Shape;49;p42"/>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2"/>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2"/>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2"/>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2"/>
          <p:cNvSpPr txBox="1"/>
          <p:nvPr>
            <p:ph idx="1" type="body"/>
          </p:nvPr>
        </p:nvSpPr>
        <p:spPr>
          <a:xfrm>
            <a:off x="4252400" y="1389600"/>
            <a:ext cx="4701900" cy="3179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rgbClr val="595959"/>
              </a:buClr>
              <a:buSzPts val="1600"/>
              <a:buAutoNum type="arabicPeriod"/>
              <a:defRPr/>
            </a:lvl1pPr>
            <a:lvl2pPr indent="-317500" lvl="1" marL="914400" algn="l">
              <a:lnSpc>
                <a:spcPct val="100000"/>
              </a:lnSpc>
              <a:spcBef>
                <a:spcPts val="0"/>
              </a:spcBef>
              <a:spcAft>
                <a:spcPts val="0"/>
              </a:spcAft>
              <a:buClr>
                <a:srgbClr val="595959"/>
              </a:buClr>
              <a:buSzPts val="1400"/>
              <a:buFont typeface="Anaheim"/>
              <a:buAutoNum type="alphaLcPeriod"/>
              <a:defRPr/>
            </a:lvl2pPr>
            <a:lvl3pPr indent="-317500" lvl="2" marL="1371600" algn="l">
              <a:lnSpc>
                <a:spcPct val="100000"/>
              </a:lnSpc>
              <a:spcBef>
                <a:spcPts val="0"/>
              </a:spcBef>
              <a:spcAft>
                <a:spcPts val="0"/>
              </a:spcAft>
              <a:buClr>
                <a:srgbClr val="595959"/>
              </a:buClr>
              <a:buSzPts val="1400"/>
              <a:buFont typeface="Anaheim"/>
              <a:buAutoNum type="romanLcPeriod"/>
              <a:defRPr/>
            </a:lvl3pPr>
            <a:lvl4pPr indent="-317500" lvl="3" marL="1828800" algn="l">
              <a:lnSpc>
                <a:spcPct val="100000"/>
              </a:lnSpc>
              <a:spcBef>
                <a:spcPts val="0"/>
              </a:spcBef>
              <a:spcAft>
                <a:spcPts val="0"/>
              </a:spcAft>
              <a:buClr>
                <a:srgbClr val="595959"/>
              </a:buClr>
              <a:buSzPts val="1400"/>
              <a:buFont typeface="Anaheim"/>
              <a:buAutoNum type="arabicPeriod"/>
              <a:defRPr/>
            </a:lvl4pPr>
            <a:lvl5pPr indent="-317500" lvl="4" marL="2286000" algn="l">
              <a:lnSpc>
                <a:spcPct val="100000"/>
              </a:lnSpc>
              <a:spcBef>
                <a:spcPts val="0"/>
              </a:spcBef>
              <a:spcAft>
                <a:spcPts val="0"/>
              </a:spcAft>
              <a:buClr>
                <a:srgbClr val="595959"/>
              </a:buClr>
              <a:buSzPts val="1400"/>
              <a:buFont typeface="Anaheim"/>
              <a:buAutoNum type="alphaLcPeriod"/>
              <a:defRPr/>
            </a:lvl5pPr>
            <a:lvl6pPr indent="-317500" lvl="5" marL="2743200" algn="l">
              <a:lnSpc>
                <a:spcPct val="100000"/>
              </a:lnSpc>
              <a:spcBef>
                <a:spcPts val="0"/>
              </a:spcBef>
              <a:spcAft>
                <a:spcPts val="0"/>
              </a:spcAft>
              <a:buClr>
                <a:srgbClr val="595959"/>
              </a:buClr>
              <a:buSzPts val="1400"/>
              <a:buFont typeface="Anaheim"/>
              <a:buAutoNum type="romanLcPeriod"/>
              <a:defRPr/>
            </a:lvl6pPr>
            <a:lvl7pPr indent="-317500" lvl="6" marL="3200400" algn="l">
              <a:lnSpc>
                <a:spcPct val="100000"/>
              </a:lnSpc>
              <a:spcBef>
                <a:spcPts val="0"/>
              </a:spcBef>
              <a:spcAft>
                <a:spcPts val="0"/>
              </a:spcAft>
              <a:buClr>
                <a:srgbClr val="595959"/>
              </a:buClr>
              <a:buSzPts val="1400"/>
              <a:buFont typeface="Anaheim"/>
              <a:buAutoNum type="arabicPeriod"/>
              <a:defRPr/>
            </a:lvl7pPr>
            <a:lvl8pPr indent="-317500" lvl="7" marL="3657600" algn="l">
              <a:lnSpc>
                <a:spcPct val="100000"/>
              </a:lnSpc>
              <a:spcBef>
                <a:spcPts val="0"/>
              </a:spcBef>
              <a:spcAft>
                <a:spcPts val="0"/>
              </a:spcAft>
              <a:buClr>
                <a:srgbClr val="595959"/>
              </a:buClr>
              <a:buSzPts val="1400"/>
              <a:buFont typeface="Anaheim"/>
              <a:buAutoNum type="alphaLcPeriod"/>
              <a:defRPr/>
            </a:lvl8pPr>
            <a:lvl9pPr indent="-317500" lvl="8" marL="4114800" algn="l">
              <a:lnSpc>
                <a:spcPct val="100000"/>
              </a:lnSpc>
              <a:spcBef>
                <a:spcPts val="0"/>
              </a:spcBef>
              <a:spcAft>
                <a:spcPts val="0"/>
              </a:spcAft>
              <a:buClr>
                <a:srgbClr val="595959"/>
              </a:buClr>
              <a:buSzPts val="1400"/>
              <a:buFont typeface="Anaheim"/>
              <a:buAutoNum type="romanLcPeriod"/>
              <a:defRPr/>
            </a:lvl9pPr>
          </a:lstStyle>
          <a:p/>
        </p:txBody>
      </p:sp>
      <p:sp>
        <p:nvSpPr>
          <p:cNvPr id="54" name="Google Shape;54;p42"/>
          <p:cNvSpPr txBox="1"/>
          <p:nvPr>
            <p:ph type="title"/>
          </p:nvPr>
        </p:nvSpPr>
        <p:spPr>
          <a:xfrm>
            <a:off x="1056075" y="2340213"/>
            <a:ext cx="2791800" cy="65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1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5" name="Google Shape;55;p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56" name="Shape 56"/>
        <p:cNvGrpSpPr/>
        <p:nvPr/>
      </p:nvGrpSpPr>
      <p:grpSpPr>
        <a:xfrm>
          <a:off x="0" y="0"/>
          <a:ext cx="0" cy="0"/>
          <a:chOff x="0" y="0"/>
          <a:chExt cx="0" cy="0"/>
        </a:xfrm>
      </p:grpSpPr>
      <p:sp>
        <p:nvSpPr>
          <p:cNvPr id="57" name="Google Shape;57;p43"/>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137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3"/>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3"/>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3"/>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1" name="Google Shape;61;p43"/>
          <p:cNvSpPr txBox="1"/>
          <p:nvPr>
            <p:ph idx="1" type="subTitle"/>
          </p:nvPr>
        </p:nvSpPr>
        <p:spPr>
          <a:xfrm>
            <a:off x="1694094" y="2027100"/>
            <a:ext cx="2766900" cy="72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62" name="Google Shape;62;p43"/>
          <p:cNvSpPr txBox="1"/>
          <p:nvPr>
            <p:ph idx="2" type="subTitle"/>
          </p:nvPr>
        </p:nvSpPr>
        <p:spPr>
          <a:xfrm>
            <a:off x="4876799" y="2921038"/>
            <a:ext cx="2766900" cy="72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63" name="Google Shape;63;p43"/>
          <p:cNvSpPr txBox="1"/>
          <p:nvPr>
            <p:ph idx="3" type="subTitle"/>
          </p:nvPr>
        </p:nvSpPr>
        <p:spPr>
          <a:xfrm>
            <a:off x="1694096" y="1612750"/>
            <a:ext cx="2265600" cy="43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64" name="Google Shape;64;p43"/>
          <p:cNvSpPr txBox="1"/>
          <p:nvPr>
            <p:ph idx="4" type="subTitle"/>
          </p:nvPr>
        </p:nvSpPr>
        <p:spPr>
          <a:xfrm>
            <a:off x="4876799" y="2507150"/>
            <a:ext cx="2087100" cy="43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65" name="Google Shape;65;p43"/>
          <p:cNvSpPr txBox="1"/>
          <p:nvPr>
            <p:ph idx="5" type="subTitle"/>
          </p:nvPr>
        </p:nvSpPr>
        <p:spPr>
          <a:xfrm>
            <a:off x="1694094" y="3815900"/>
            <a:ext cx="2766900" cy="72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66" name="Google Shape;66;p43"/>
          <p:cNvSpPr txBox="1"/>
          <p:nvPr>
            <p:ph idx="6" type="subTitle"/>
          </p:nvPr>
        </p:nvSpPr>
        <p:spPr>
          <a:xfrm>
            <a:off x="1694096" y="3401550"/>
            <a:ext cx="2265600" cy="43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67" name="Google Shape;67;p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44"/>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137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44"/>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4"/>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44"/>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 name="Google Shape;73;p44"/>
          <p:cNvSpPr txBox="1"/>
          <p:nvPr>
            <p:ph idx="1" type="subTitle"/>
          </p:nvPr>
        </p:nvSpPr>
        <p:spPr>
          <a:xfrm>
            <a:off x="1998894" y="2268625"/>
            <a:ext cx="2766900" cy="72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74" name="Google Shape;74;p44"/>
          <p:cNvSpPr txBox="1"/>
          <p:nvPr>
            <p:ph idx="2" type="subTitle"/>
          </p:nvPr>
        </p:nvSpPr>
        <p:spPr>
          <a:xfrm>
            <a:off x="4571999" y="3396675"/>
            <a:ext cx="2766900" cy="72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75" name="Google Shape;75;p44"/>
          <p:cNvSpPr txBox="1"/>
          <p:nvPr>
            <p:ph idx="3" type="subTitle"/>
          </p:nvPr>
        </p:nvSpPr>
        <p:spPr>
          <a:xfrm>
            <a:off x="1998896" y="1854275"/>
            <a:ext cx="2265600" cy="43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1pPr>
            <a:lvl2pPr lvl="1"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76" name="Google Shape;76;p44"/>
          <p:cNvSpPr txBox="1"/>
          <p:nvPr>
            <p:ph idx="4" type="subTitle"/>
          </p:nvPr>
        </p:nvSpPr>
        <p:spPr>
          <a:xfrm>
            <a:off x="4571999" y="2982320"/>
            <a:ext cx="2087100" cy="43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1pPr>
            <a:lvl2pPr lvl="1"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2pPr>
            <a:lvl3pPr lvl="2"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3pPr>
            <a:lvl4pPr lvl="3"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4pPr>
            <a:lvl5pPr lvl="4"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5pPr>
            <a:lvl6pPr lvl="5"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6pPr>
            <a:lvl7pPr lvl="6"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7pPr>
            <a:lvl8pPr lvl="7"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8pPr>
            <a:lvl9pPr lvl="8" algn="l">
              <a:lnSpc>
                <a:spcPct val="100000"/>
              </a:lnSpc>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77" name="Google Shape;77;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45"/>
          <p:cNvSpPr txBox="1"/>
          <p:nvPr>
            <p:ph type="ctrTitle"/>
          </p:nvPr>
        </p:nvSpPr>
        <p:spPr>
          <a:xfrm>
            <a:off x="4686825" y="1482425"/>
            <a:ext cx="3413700" cy="135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100"/>
              <a:buNone/>
              <a:defRPr sz="4100"/>
            </a:lvl1pPr>
            <a:lvl2pPr lvl="1" algn="ctr">
              <a:lnSpc>
                <a:spcPct val="100000"/>
              </a:lnSpc>
              <a:spcBef>
                <a:spcPts val="0"/>
              </a:spcBef>
              <a:spcAft>
                <a:spcPts val="0"/>
              </a:spcAft>
              <a:buSzPts val="4100"/>
              <a:buNone/>
              <a:defRPr sz="4100"/>
            </a:lvl2pPr>
            <a:lvl3pPr lvl="2" algn="ctr">
              <a:lnSpc>
                <a:spcPct val="100000"/>
              </a:lnSpc>
              <a:spcBef>
                <a:spcPts val="0"/>
              </a:spcBef>
              <a:spcAft>
                <a:spcPts val="0"/>
              </a:spcAft>
              <a:buSzPts val="4100"/>
              <a:buNone/>
              <a:defRPr sz="4100"/>
            </a:lvl3pPr>
            <a:lvl4pPr lvl="3" algn="ctr">
              <a:lnSpc>
                <a:spcPct val="100000"/>
              </a:lnSpc>
              <a:spcBef>
                <a:spcPts val="0"/>
              </a:spcBef>
              <a:spcAft>
                <a:spcPts val="0"/>
              </a:spcAft>
              <a:buSzPts val="4100"/>
              <a:buNone/>
              <a:defRPr sz="4100"/>
            </a:lvl4pPr>
            <a:lvl5pPr lvl="4" algn="ctr">
              <a:lnSpc>
                <a:spcPct val="100000"/>
              </a:lnSpc>
              <a:spcBef>
                <a:spcPts val="0"/>
              </a:spcBef>
              <a:spcAft>
                <a:spcPts val="0"/>
              </a:spcAft>
              <a:buSzPts val="4100"/>
              <a:buNone/>
              <a:defRPr sz="4100"/>
            </a:lvl5pPr>
            <a:lvl6pPr lvl="5" algn="ctr">
              <a:lnSpc>
                <a:spcPct val="100000"/>
              </a:lnSpc>
              <a:spcBef>
                <a:spcPts val="0"/>
              </a:spcBef>
              <a:spcAft>
                <a:spcPts val="0"/>
              </a:spcAft>
              <a:buSzPts val="4100"/>
              <a:buNone/>
              <a:defRPr sz="4100"/>
            </a:lvl6pPr>
            <a:lvl7pPr lvl="6" algn="ctr">
              <a:lnSpc>
                <a:spcPct val="100000"/>
              </a:lnSpc>
              <a:spcBef>
                <a:spcPts val="0"/>
              </a:spcBef>
              <a:spcAft>
                <a:spcPts val="0"/>
              </a:spcAft>
              <a:buSzPts val="4100"/>
              <a:buNone/>
              <a:defRPr sz="4100"/>
            </a:lvl7pPr>
            <a:lvl8pPr lvl="7" algn="ctr">
              <a:lnSpc>
                <a:spcPct val="100000"/>
              </a:lnSpc>
              <a:spcBef>
                <a:spcPts val="0"/>
              </a:spcBef>
              <a:spcAft>
                <a:spcPts val="0"/>
              </a:spcAft>
              <a:buSzPts val="4100"/>
              <a:buNone/>
              <a:defRPr sz="4100"/>
            </a:lvl8pPr>
            <a:lvl9pPr lvl="8" algn="ctr">
              <a:lnSpc>
                <a:spcPct val="100000"/>
              </a:lnSpc>
              <a:spcBef>
                <a:spcPts val="0"/>
              </a:spcBef>
              <a:spcAft>
                <a:spcPts val="0"/>
              </a:spcAft>
              <a:buSzPts val="4100"/>
              <a:buNone/>
              <a:defRPr sz="4100"/>
            </a:lvl9pPr>
          </a:lstStyle>
          <a:p/>
        </p:txBody>
      </p:sp>
      <p:sp>
        <p:nvSpPr>
          <p:cNvPr id="80" name="Google Shape;80;p45"/>
          <p:cNvSpPr txBox="1"/>
          <p:nvPr>
            <p:ph idx="1" type="subTitle"/>
          </p:nvPr>
        </p:nvSpPr>
        <p:spPr>
          <a:xfrm>
            <a:off x="4686825" y="3396238"/>
            <a:ext cx="3336900" cy="72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700"/>
              <a:buNone/>
              <a:defRPr sz="1700">
                <a:solidFill>
                  <a:schemeClr val="lt1"/>
                </a:solidFill>
              </a:defRPr>
            </a:lvl1pPr>
            <a:lvl2pPr lvl="1" algn="ctr">
              <a:lnSpc>
                <a:spcPct val="100000"/>
              </a:lnSpc>
              <a:spcBef>
                <a:spcPts val="0"/>
              </a:spcBef>
              <a:spcAft>
                <a:spcPts val="0"/>
              </a:spcAft>
              <a:buSzPts val="1700"/>
              <a:buNone/>
              <a:defRPr sz="1700"/>
            </a:lvl2pPr>
            <a:lvl3pPr lvl="2" algn="ctr">
              <a:lnSpc>
                <a:spcPct val="100000"/>
              </a:lnSpc>
              <a:spcBef>
                <a:spcPts val="0"/>
              </a:spcBef>
              <a:spcAft>
                <a:spcPts val="0"/>
              </a:spcAft>
              <a:buSzPts val="1700"/>
              <a:buNone/>
              <a:defRPr sz="1700"/>
            </a:lvl3pPr>
            <a:lvl4pPr lvl="3" algn="ctr">
              <a:lnSpc>
                <a:spcPct val="100000"/>
              </a:lnSpc>
              <a:spcBef>
                <a:spcPts val="0"/>
              </a:spcBef>
              <a:spcAft>
                <a:spcPts val="0"/>
              </a:spcAft>
              <a:buSzPts val="1700"/>
              <a:buNone/>
              <a:defRPr sz="1700"/>
            </a:lvl4pPr>
            <a:lvl5pPr lvl="4" algn="ctr">
              <a:lnSpc>
                <a:spcPct val="100000"/>
              </a:lnSpc>
              <a:spcBef>
                <a:spcPts val="0"/>
              </a:spcBef>
              <a:spcAft>
                <a:spcPts val="0"/>
              </a:spcAft>
              <a:buSzPts val="1700"/>
              <a:buNone/>
              <a:defRPr sz="1700"/>
            </a:lvl5pPr>
            <a:lvl6pPr lvl="5" algn="ctr">
              <a:lnSpc>
                <a:spcPct val="100000"/>
              </a:lnSpc>
              <a:spcBef>
                <a:spcPts val="0"/>
              </a:spcBef>
              <a:spcAft>
                <a:spcPts val="0"/>
              </a:spcAft>
              <a:buSzPts val="1700"/>
              <a:buNone/>
              <a:defRPr sz="1700"/>
            </a:lvl6pPr>
            <a:lvl7pPr lvl="6" algn="ctr">
              <a:lnSpc>
                <a:spcPct val="100000"/>
              </a:lnSpc>
              <a:spcBef>
                <a:spcPts val="0"/>
              </a:spcBef>
              <a:spcAft>
                <a:spcPts val="0"/>
              </a:spcAft>
              <a:buSzPts val="1700"/>
              <a:buNone/>
              <a:defRPr sz="1700"/>
            </a:lvl7pPr>
            <a:lvl8pPr lvl="7" algn="ctr">
              <a:lnSpc>
                <a:spcPct val="100000"/>
              </a:lnSpc>
              <a:spcBef>
                <a:spcPts val="0"/>
              </a:spcBef>
              <a:spcAft>
                <a:spcPts val="0"/>
              </a:spcAft>
              <a:buSzPts val="1700"/>
              <a:buNone/>
              <a:defRPr sz="1700"/>
            </a:lvl8pPr>
            <a:lvl9pPr lvl="8" algn="ctr">
              <a:lnSpc>
                <a:spcPct val="100000"/>
              </a:lnSpc>
              <a:spcBef>
                <a:spcPts val="0"/>
              </a:spcBef>
              <a:spcAft>
                <a:spcPts val="0"/>
              </a:spcAft>
              <a:buSzPts val="1700"/>
              <a:buNone/>
              <a:defRPr sz="1700"/>
            </a:lvl9pPr>
          </a:lstStyle>
          <a:p/>
        </p:txBody>
      </p:sp>
      <p:sp>
        <p:nvSpPr>
          <p:cNvPr id="81" name="Google Shape;81;p45"/>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45"/>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45"/>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45"/>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45"/>
          <p:cNvSpPr txBox="1"/>
          <p:nvPr>
            <p:ph idx="2" type="title"/>
          </p:nvPr>
        </p:nvSpPr>
        <p:spPr>
          <a:xfrm>
            <a:off x="1100475" y="2149150"/>
            <a:ext cx="2994900" cy="1389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8700"/>
              <a:buNone/>
              <a:defRPr sz="8700"/>
            </a:lvl1pPr>
            <a:lvl2pPr lvl="1" algn="ctr">
              <a:lnSpc>
                <a:spcPct val="100000"/>
              </a:lnSpc>
              <a:spcBef>
                <a:spcPts val="0"/>
              </a:spcBef>
              <a:spcAft>
                <a:spcPts val="0"/>
              </a:spcAft>
              <a:buSzPts val="8700"/>
              <a:buNone/>
              <a:defRPr sz="8700"/>
            </a:lvl2pPr>
            <a:lvl3pPr lvl="2" algn="ctr">
              <a:lnSpc>
                <a:spcPct val="100000"/>
              </a:lnSpc>
              <a:spcBef>
                <a:spcPts val="0"/>
              </a:spcBef>
              <a:spcAft>
                <a:spcPts val="0"/>
              </a:spcAft>
              <a:buSzPts val="8700"/>
              <a:buNone/>
              <a:defRPr sz="8700"/>
            </a:lvl3pPr>
            <a:lvl4pPr lvl="3" algn="ctr">
              <a:lnSpc>
                <a:spcPct val="100000"/>
              </a:lnSpc>
              <a:spcBef>
                <a:spcPts val="0"/>
              </a:spcBef>
              <a:spcAft>
                <a:spcPts val="0"/>
              </a:spcAft>
              <a:buSzPts val="8700"/>
              <a:buNone/>
              <a:defRPr sz="8700"/>
            </a:lvl4pPr>
            <a:lvl5pPr lvl="4" algn="ctr">
              <a:lnSpc>
                <a:spcPct val="100000"/>
              </a:lnSpc>
              <a:spcBef>
                <a:spcPts val="0"/>
              </a:spcBef>
              <a:spcAft>
                <a:spcPts val="0"/>
              </a:spcAft>
              <a:buSzPts val="8700"/>
              <a:buNone/>
              <a:defRPr sz="8700"/>
            </a:lvl5pPr>
            <a:lvl6pPr lvl="5" algn="ctr">
              <a:lnSpc>
                <a:spcPct val="100000"/>
              </a:lnSpc>
              <a:spcBef>
                <a:spcPts val="0"/>
              </a:spcBef>
              <a:spcAft>
                <a:spcPts val="0"/>
              </a:spcAft>
              <a:buSzPts val="8700"/>
              <a:buNone/>
              <a:defRPr sz="8700"/>
            </a:lvl6pPr>
            <a:lvl7pPr lvl="6" algn="ctr">
              <a:lnSpc>
                <a:spcPct val="100000"/>
              </a:lnSpc>
              <a:spcBef>
                <a:spcPts val="0"/>
              </a:spcBef>
              <a:spcAft>
                <a:spcPts val="0"/>
              </a:spcAft>
              <a:buSzPts val="8700"/>
              <a:buNone/>
              <a:defRPr sz="8700"/>
            </a:lvl7pPr>
            <a:lvl8pPr lvl="7" algn="ctr">
              <a:lnSpc>
                <a:spcPct val="100000"/>
              </a:lnSpc>
              <a:spcBef>
                <a:spcPts val="0"/>
              </a:spcBef>
              <a:spcAft>
                <a:spcPts val="0"/>
              </a:spcAft>
              <a:buSzPts val="8700"/>
              <a:buNone/>
              <a:defRPr sz="8700"/>
            </a:lvl8pPr>
            <a:lvl9pPr lvl="8" algn="ctr">
              <a:lnSpc>
                <a:spcPct val="100000"/>
              </a:lnSpc>
              <a:spcBef>
                <a:spcPts val="0"/>
              </a:spcBef>
              <a:spcAft>
                <a:spcPts val="0"/>
              </a:spcAft>
              <a:buSzPts val="8700"/>
              <a:buNone/>
              <a:defRPr sz="8700"/>
            </a:lvl9pPr>
          </a:lstStyle>
          <a:p/>
        </p:txBody>
      </p:sp>
      <p:sp>
        <p:nvSpPr>
          <p:cNvPr id="86" name="Google Shape;86;p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 name="Shape 87"/>
        <p:cNvGrpSpPr/>
        <p:nvPr/>
      </p:nvGrpSpPr>
      <p:grpSpPr>
        <a:xfrm>
          <a:off x="0" y="0"/>
          <a:ext cx="0" cy="0"/>
          <a:chOff x="0" y="0"/>
          <a:chExt cx="0" cy="0"/>
        </a:xfrm>
      </p:grpSpPr>
      <p:sp>
        <p:nvSpPr>
          <p:cNvPr id="88" name="Google Shape;88;p46"/>
          <p:cNvSpPr txBox="1"/>
          <p:nvPr>
            <p:ph type="ctrTitle"/>
          </p:nvPr>
        </p:nvSpPr>
        <p:spPr>
          <a:xfrm>
            <a:off x="4805075" y="1926700"/>
            <a:ext cx="2676300" cy="73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35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89" name="Google Shape;89;p46"/>
          <p:cNvSpPr txBox="1"/>
          <p:nvPr>
            <p:ph idx="1" type="subTitle"/>
          </p:nvPr>
        </p:nvSpPr>
        <p:spPr>
          <a:xfrm>
            <a:off x="4730700" y="2896025"/>
            <a:ext cx="3693300" cy="1144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a:solidFill>
                  <a:schemeClr val="dk1"/>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90" name="Google Shape;90;p46"/>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6"/>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6"/>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46"/>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theme" Target="../theme/theme1.xml"/><Relationship Id="rId25" Type="http://schemas.openxmlformats.org/officeDocument/2006/relationships/slideLayout" Target="../slideLayouts/slideLayout2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Lexend Deca"/>
              <a:buNone/>
              <a:defRPr b="1" i="0" sz="3000" u="none" cap="none" strike="noStrike">
                <a:solidFill>
                  <a:schemeClr val="dk1"/>
                </a:solidFill>
                <a:latin typeface="Lexend Deca"/>
                <a:ea typeface="Lexend Deca"/>
                <a:cs typeface="Lexend Deca"/>
                <a:sym typeface="Lexend Deca"/>
              </a:defRPr>
            </a:lvl1pPr>
            <a:lvl2pPr lvl="1" marR="0" rtl="0" algn="l">
              <a:lnSpc>
                <a:spcPct val="100000"/>
              </a:lnSpc>
              <a:spcBef>
                <a:spcPts val="0"/>
              </a:spcBef>
              <a:spcAft>
                <a:spcPts val="0"/>
              </a:spcAft>
              <a:buClr>
                <a:schemeClr val="dk1"/>
              </a:buClr>
              <a:buSzPts val="3000"/>
              <a:buFont typeface="Lexend Deca"/>
              <a:buNone/>
              <a:defRPr b="1" i="0" sz="3000" u="none" cap="none" strike="noStrike">
                <a:solidFill>
                  <a:schemeClr val="dk1"/>
                </a:solidFill>
                <a:latin typeface="Lexend Deca"/>
                <a:ea typeface="Lexend Deca"/>
                <a:cs typeface="Lexend Deca"/>
                <a:sym typeface="Lexend Deca"/>
              </a:defRPr>
            </a:lvl2pPr>
            <a:lvl3pPr lvl="2" marR="0" rtl="0" algn="l">
              <a:lnSpc>
                <a:spcPct val="100000"/>
              </a:lnSpc>
              <a:spcBef>
                <a:spcPts val="0"/>
              </a:spcBef>
              <a:spcAft>
                <a:spcPts val="0"/>
              </a:spcAft>
              <a:buClr>
                <a:schemeClr val="dk1"/>
              </a:buClr>
              <a:buSzPts val="3000"/>
              <a:buFont typeface="Lexend Deca"/>
              <a:buNone/>
              <a:defRPr b="1" i="0" sz="3000" u="none" cap="none" strike="noStrike">
                <a:solidFill>
                  <a:schemeClr val="dk1"/>
                </a:solidFill>
                <a:latin typeface="Lexend Deca"/>
                <a:ea typeface="Lexend Deca"/>
                <a:cs typeface="Lexend Deca"/>
                <a:sym typeface="Lexend Deca"/>
              </a:defRPr>
            </a:lvl3pPr>
            <a:lvl4pPr lvl="3" marR="0" rtl="0" algn="l">
              <a:lnSpc>
                <a:spcPct val="100000"/>
              </a:lnSpc>
              <a:spcBef>
                <a:spcPts val="0"/>
              </a:spcBef>
              <a:spcAft>
                <a:spcPts val="0"/>
              </a:spcAft>
              <a:buClr>
                <a:schemeClr val="dk1"/>
              </a:buClr>
              <a:buSzPts val="3000"/>
              <a:buFont typeface="Lexend Deca"/>
              <a:buNone/>
              <a:defRPr b="1" i="0" sz="3000" u="none" cap="none" strike="noStrike">
                <a:solidFill>
                  <a:schemeClr val="dk1"/>
                </a:solidFill>
                <a:latin typeface="Lexend Deca"/>
                <a:ea typeface="Lexend Deca"/>
                <a:cs typeface="Lexend Deca"/>
                <a:sym typeface="Lexend Deca"/>
              </a:defRPr>
            </a:lvl4pPr>
            <a:lvl5pPr lvl="4" marR="0" rtl="0" algn="l">
              <a:lnSpc>
                <a:spcPct val="100000"/>
              </a:lnSpc>
              <a:spcBef>
                <a:spcPts val="0"/>
              </a:spcBef>
              <a:spcAft>
                <a:spcPts val="0"/>
              </a:spcAft>
              <a:buClr>
                <a:schemeClr val="dk1"/>
              </a:buClr>
              <a:buSzPts val="3000"/>
              <a:buFont typeface="Lexend Deca"/>
              <a:buNone/>
              <a:defRPr b="1" i="0" sz="3000" u="none" cap="none" strike="noStrike">
                <a:solidFill>
                  <a:schemeClr val="dk1"/>
                </a:solidFill>
                <a:latin typeface="Lexend Deca"/>
                <a:ea typeface="Lexend Deca"/>
                <a:cs typeface="Lexend Deca"/>
                <a:sym typeface="Lexend Deca"/>
              </a:defRPr>
            </a:lvl5pPr>
            <a:lvl6pPr lvl="5" marR="0" rtl="0" algn="l">
              <a:lnSpc>
                <a:spcPct val="100000"/>
              </a:lnSpc>
              <a:spcBef>
                <a:spcPts val="0"/>
              </a:spcBef>
              <a:spcAft>
                <a:spcPts val="0"/>
              </a:spcAft>
              <a:buClr>
                <a:schemeClr val="dk1"/>
              </a:buClr>
              <a:buSzPts val="3000"/>
              <a:buFont typeface="Lexend Deca"/>
              <a:buNone/>
              <a:defRPr b="1" i="0" sz="3000" u="none" cap="none" strike="noStrike">
                <a:solidFill>
                  <a:schemeClr val="dk1"/>
                </a:solidFill>
                <a:latin typeface="Lexend Deca"/>
                <a:ea typeface="Lexend Deca"/>
                <a:cs typeface="Lexend Deca"/>
                <a:sym typeface="Lexend Deca"/>
              </a:defRPr>
            </a:lvl6pPr>
            <a:lvl7pPr lvl="6" marR="0" rtl="0" algn="l">
              <a:lnSpc>
                <a:spcPct val="100000"/>
              </a:lnSpc>
              <a:spcBef>
                <a:spcPts val="0"/>
              </a:spcBef>
              <a:spcAft>
                <a:spcPts val="0"/>
              </a:spcAft>
              <a:buClr>
                <a:schemeClr val="dk1"/>
              </a:buClr>
              <a:buSzPts val="3000"/>
              <a:buFont typeface="Lexend Deca"/>
              <a:buNone/>
              <a:defRPr b="1" i="0" sz="3000" u="none" cap="none" strike="noStrike">
                <a:solidFill>
                  <a:schemeClr val="dk1"/>
                </a:solidFill>
                <a:latin typeface="Lexend Deca"/>
                <a:ea typeface="Lexend Deca"/>
                <a:cs typeface="Lexend Deca"/>
                <a:sym typeface="Lexend Deca"/>
              </a:defRPr>
            </a:lvl7pPr>
            <a:lvl8pPr lvl="7" marR="0" rtl="0" algn="l">
              <a:lnSpc>
                <a:spcPct val="100000"/>
              </a:lnSpc>
              <a:spcBef>
                <a:spcPts val="0"/>
              </a:spcBef>
              <a:spcAft>
                <a:spcPts val="0"/>
              </a:spcAft>
              <a:buClr>
                <a:schemeClr val="dk1"/>
              </a:buClr>
              <a:buSzPts val="3000"/>
              <a:buFont typeface="Lexend Deca"/>
              <a:buNone/>
              <a:defRPr b="1" i="0" sz="3000" u="none" cap="none" strike="noStrike">
                <a:solidFill>
                  <a:schemeClr val="dk1"/>
                </a:solidFill>
                <a:latin typeface="Lexend Deca"/>
                <a:ea typeface="Lexend Deca"/>
                <a:cs typeface="Lexend Deca"/>
                <a:sym typeface="Lexend Deca"/>
              </a:defRPr>
            </a:lvl8pPr>
            <a:lvl9pPr lvl="8" marR="0" rtl="0" algn="l">
              <a:lnSpc>
                <a:spcPct val="100000"/>
              </a:lnSpc>
              <a:spcBef>
                <a:spcPts val="0"/>
              </a:spcBef>
              <a:spcAft>
                <a:spcPts val="0"/>
              </a:spcAft>
              <a:buClr>
                <a:schemeClr val="dk1"/>
              </a:buClr>
              <a:buSzPts val="3000"/>
              <a:buFont typeface="Lexend Deca"/>
              <a:buNone/>
              <a:defRPr b="1" i="0" sz="3000" u="none" cap="none" strike="noStrike">
                <a:solidFill>
                  <a:schemeClr val="dk1"/>
                </a:solidFill>
                <a:latin typeface="Lexend Deca"/>
                <a:ea typeface="Lexend Deca"/>
                <a:cs typeface="Lexend Deca"/>
                <a:sym typeface="Lexend Deca"/>
              </a:defRPr>
            </a:lvl9pPr>
          </a:lstStyle>
          <a:p/>
        </p:txBody>
      </p:sp>
      <p:sp>
        <p:nvSpPr>
          <p:cNvPr id="7" name="Google Shape;7;p35"/>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1"/>
              </a:buClr>
              <a:buSzPts val="1600"/>
              <a:buFont typeface="Work Sans"/>
              <a:buChar char="●"/>
              <a:defRPr b="0" i="0" sz="1600" u="none" cap="none" strike="noStrike">
                <a:solidFill>
                  <a:schemeClr val="dk1"/>
                </a:solidFill>
                <a:latin typeface="Work Sans"/>
                <a:ea typeface="Work Sans"/>
                <a:cs typeface="Work Sans"/>
                <a:sym typeface="Work Sans"/>
              </a:defRPr>
            </a:lvl1pPr>
            <a:lvl2pPr indent="-330200" lvl="1" marL="914400" marR="0" rtl="0" algn="l">
              <a:lnSpc>
                <a:spcPct val="100000"/>
              </a:lnSpc>
              <a:spcBef>
                <a:spcPts val="0"/>
              </a:spcBef>
              <a:spcAft>
                <a:spcPts val="0"/>
              </a:spcAft>
              <a:buClr>
                <a:schemeClr val="dk1"/>
              </a:buClr>
              <a:buSzPts val="1600"/>
              <a:buFont typeface="Work Sans"/>
              <a:buChar char="○"/>
              <a:defRPr b="0" i="0" sz="1600" u="none" cap="none" strike="noStrike">
                <a:solidFill>
                  <a:schemeClr val="dk1"/>
                </a:solidFill>
                <a:latin typeface="Work Sans"/>
                <a:ea typeface="Work Sans"/>
                <a:cs typeface="Work Sans"/>
                <a:sym typeface="Work Sans"/>
              </a:defRPr>
            </a:lvl2pPr>
            <a:lvl3pPr indent="-330200" lvl="2" marL="1371600" marR="0" rtl="0" algn="l">
              <a:lnSpc>
                <a:spcPct val="100000"/>
              </a:lnSpc>
              <a:spcBef>
                <a:spcPts val="0"/>
              </a:spcBef>
              <a:spcAft>
                <a:spcPts val="0"/>
              </a:spcAft>
              <a:buClr>
                <a:schemeClr val="dk1"/>
              </a:buClr>
              <a:buSzPts val="1600"/>
              <a:buFont typeface="Work Sans"/>
              <a:buChar char="■"/>
              <a:defRPr b="0" i="0" sz="1600" u="none" cap="none" strike="noStrike">
                <a:solidFill>
                  <a:schemeClr val="dk1"/>
                </a:solidFill>
                <a:latin typeface="Work Sans"/>
                <a:ea typeface="Work Sans"/>
                <a:cs typeface="Work Sans"/>
                <a:sym typeface="Work Sans"/>
              </a:defRPr>
            </a:lvl3pPr>
            <a:lvl4pPr indent="-330200" lvl="3" marL="1828800" marR="0" rtl="0" algn="l">
              <a:lnSpc>
                <a:spcPct val="100000"/>
              </a:lnSpc>
              <a:spcBef>
                <a:spcPts val="0"/>
              </a:spcBef>
              <a:spcAft>
                <a:spcPts val="0"/>
              </a:spcAft>
              <a:buClr>
                <a:schemeClr val="dk1"/>
              </a:buClr>
              <a:buSzPts val="1600"/>
              <a:buFont typeface="Work Sans"/>
              <a:buChar char="●"/>
              <a:defRPr b="0" i="0" sz="1600" u="none" cap="none" strike="noStrike">
                <a:solidFill>
                  <a:schemeClr val="dk1"/>
                </a:solidFill>
                <a:latin typeface="Work Sans"/>
                <a:ea typeface="Work Sans"/>
                <a:cs typeface="Work Sans"/>
                <a:sym typeface="Work Sans"/>
              </a:defRPr>
            </a:lvl4pPr>
            <a:lvl5pPr indent="-330200" lvl="4" marL="2286000" marR="0" rtl="0" algn="l">
              <a:lnSpc>
                <a:spcPct val="100000"/>
              </a:lnSpc>
              <a:spcBef>
                <a:spcPts val="0"/>
              </a:spcBef>
              <a:spcAft>
                <a:spcPts val="0"/>
              </a:spcAft>
              <a:buClr>
                <a:schemeClr val="dk1"/>
              </a:buClr>
              <a:buSzPts val="1600"/>
              <a:buFont typeface="Work Sans"/>
              <a:buChar char="○"/>
              <a:defRPr b="0" i="0" sz="1600" u="none" cap="none" strike="noStrike">
                <a:solidFill>
                  <a:schemeClr val="dk1"/>
                </a:solidFill>
                <a:latin typeface="Work Sans"/>
                <a:ea typeface="Work Sans"/>
                <a:cs typeface="Work Sans"/>
                <a:sym typeface="Work Sans"/>
              </a:defRPr>
            </a:lvl5pPr>
            <a:lvl6pPr indent="-330200" lvl="5" marL="2743200" marR="0" rtl="0" algn="l">
              <a:lnSpc>
                <a:spcPct val="100000"/>
              </a:lnSpc>
              <a:spcBef>
                <a:spcPts val="0"/>
              </a:spcBef>
              <a:spcAft>
                <a:spcPts val="0"/>
              </a:spcAft>
              <a:buClr>
                <a:schemeClr val="dk1"/>
              </a:buClr>
              <a:buSzPts val="1600"/>
              <a:buFont typeface="Work Sans"/>
              <a:buChar char="■"/>
              <a:defRPr b="0" i="0" sz="1600" u="none" cap="none" strike="noStrike">
                <a:solidFill>
                  <a:schemeClr val="dk1"/>
                </a:solidFill>
                <a:latin typeface="Work Sans"/>
                <a:ea typeface="Work Sans"/>
                <a:cs typeface="Work Sans"/>
                <a:sym typeface="Work Sans"/>
              </a:defRPr>
            </a:lvl6pPr>
            <a:lvl7pPr indent="-330200" lvl="6" marL="3200400" marR="0" rtl="0" algn="l">
              <a:lnSpc>
                <a:spcPct val="100000"/>
              </a:lnSpc>
              <a:spcBef>
                <a:spcPts val="0"/>
              </a:spcBef>
              <a:spcAft>
                <a:spcPts val="0"/>
              </a:spcAft>
              <a:buClr>
                <a:schemeClr val="dk1"/>
              </a:buClr>
              <a:buSzPts val="1600"/>
              <a:buFont typeface="Work Sans"/>
              <a:buChar char="●"/>
              <a:defRPr b="0" i="0" sz="1600" u="none" cap="none" strike="noStrike">
                <a:solidFill>
                  <a:schemeClr val="dk1"/>
                </a:solidFill>
                <a:latin typeface="Work Sans"/>
                <a:ea typeface="Work Sans"/>
                <a:cs typeface="Work Sans"/>
                <a:sym typeface="Work Sans"/>
              </a:defRPr>
            </a:lvl7pPr>
            <a:lvl8pPr indent="-330200" lvl="7" marL="3657600" marR="0" rtl="0" algn="l">
              <a:lnSpc>
                <a:spcPct val="100000"/>
              </a:lnSpc>
              <a:spcBef>
                <a:spcPts val="0"/>
              </a:spcBef>
              <a:spcAft>
                <a:spcPts val="0"/>
              </a:spcAft>
              <a:buClr>
                <a:schemeClr val="dk1"/>
              </a:buClr>
              <a:buSzPts val="1600"/>
              <a:buFont typeface="Work Sans"/>
              <a:buChar char="○"/>
              <a:defRPr b="0" i="0" sz="1600" u="none" cap="none" strike="noStrike">
                <a:solidFill>
                  <a:schemeClr val="dk1"/>
                </a:solidFill>
                <a:latin typeface="Work Sans"/>
                <a:ea typeface="Work Sans"/>
                <a:cs typeface="Work Sans"/>
                <a:sym typeface="Work Sans"/>
              </a:defRPr>
            </a:lvl8pPr>
            <a:lvl9pPr indent="-330200" lvl="8" marL="4114800" marR="0" rtl="0" algn="l">
              <a:lnSpc>
                <a:spcPct val="100000"/>
              </a:lnSpc>
              <a:spcBef>
                <a:spcPts val="0"/>
              </a:spcBef>
              <a:spcAft>
                <a:spcPts val="0"/>
              </a:spcAft>
              <a:buClr>
                <a:schemeClr val="dk1"/>
              </a:buClr>
              <a:buSzPts val="1600"/>
              <a:buFont typeface="Work Sans"/>
              <a:buChar char="■"/>
              <a:defRPr b="0" i="0" sz="1600" u="none" cap="none" strike="noStrike">
                <a:solidFill>
                  <a:schemeClr val="dk1"/>
                </a:solidFill>
                <a:latin typeface="Work Sans"/>
                <a:ea typeface="Work Sans"/>
                <a:cs typeface="Work Sans"/>
                <a:sym typeface="Work Sans"/>
              </a:defRPr>
            </a:lvl9pPr>
          </a:lstStyle>
          <a:p/>
        </p:txBody>
      </p:sp>
      <p:sp>
        <p:nvSpPr>
          <p:cNvPr id="8" name="Google Shape;8;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39" name="Shape 239"/>
        <p:cNvGrpSpPr/>
        <p:nvPr/>
      </p:nvGrpSpPr>
      <p:grpSpPr>
        <a:xfrm>
          <a:off x="0" y="0"/>
          <a:ext cx="0" cy="0"/>
          <a:chOff x="0" y="0"/>
          <a:chExt cx="0" cy="0"/>
        </a:xfrm>
      </p:grpSpPr>
      <p:sp>
        <p:nvSpPr>
          <p:cNvPr id="240" name="Google Shape;240;p4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1pPr>
            <a:lvl2pPr lvl="1"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2pPr>
            <a:lvl3pPr lvl="2"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3pPr>
            <a:lvl4pPr lvl="3"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4pPr>
            <a:lvl5pPr lvl="4"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5pPr>
            <a:lvl6pPr lvl="5"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6pPr>
            <a:lvl7pPr lvl="6"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7pPr>
            <a:lvl8pPr lvl="7"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8pPr>
            <a:lvl9pPr lvl="8"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9pPr>
          </a:lstStyle>
          <a:p/>
        </p:txBody>
      </p:sp>
      <p:sp>
        <p:nvSpPr>
          <p:cNvPr id="241" name="Google Shape;241;p4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
        <p:nvSpPr>
          <p:cNvPr id="242" name="Google Shape;242;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435D7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8" name="Shape 248"/>
        <p:cNvGrpSpPr/>
        <p:nvPr/>
      </p:nvGrpSpPr>
      <p:grpSpPr>
        <a:xfrm>
          <a:off x="0" y="0"/>
          <a:ext cx="0" cy="0"/>
          <a:chOff x="0" y="0"/>
          <a:chExt cx="0" cy="0"/>
        </a:xfrm>
      </p:grpSpPr>
      <p:sp>
        <p:nvSpPr>
          <p:cNvPr id="249" name="Google Shape;249;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50" name="Google Shape;250;p6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51" name="Google Shape;251;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doi.org/10.1371/journal.pone.0180944.g005" TargetMode="External"/><Relationship Id="rId4" Type="http://schemas.openxmlformats.org/officeDocument/2006/relationships/hyperlink" Target="https://doi.org/10.1371/journal.pone.0180944.g005" TargetMode="External"/><Relationship Id="rId5"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hyperlink" Target="https://dfzljdn9uc3pi.cloudfront.net/2022/cs-920/1/fig-2-full.png" TargetMode="External"/><Relationship Id="rId5" Type="http://schemas.openxmlformats.org/officeDocument/2006/relationships/hyperlink" Target="https://doi.org/10.7717/peerjcs.920/fig-2"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fzljdn9uc3pi.cloudfront.net/2022/cs-920/1/fig-2-full.png"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
          <p:cNvSpPr txBox="1"/>
          <p:nvPr>
            <p:ph type="ctrTitle"/>
          </p:nvPr>
        </p:nvSpPr>
        <p:spPr>
          <a:xfrm>
            <a:off x="3862800" y="2080288"/>
            <a:ext cx="4561200" cy="1749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0" lang="vi">
                <a:solidFill>
                  <a:srgbClr val="0E2A47"/>
                </a:solidFill>
                <a:latin typeface="Lexend Deca ExtraBold"/>
                <a:ea typeface="Lexend Deca ExtraBold"/>
                <a:cs typeface="Lexend Deca ExtraBold"/>
                <a:sym typeface="Lexend Deca ExtraBold"/>
              </a:rPr>
              <a:t>Violence detection in video</a:t>
            </a:r>
            <a:endParaRPr b="0">
              <a:solidFill>
                <a:srgbClr val="0E2A47"/>
              </a:solidFill>
              <a:latin typeface="Lexend Deca ExtraBold"/>
              <a:ea typeface="Lexend Deca ExtraBold"/>
              <a:cs typeface="Lexend Deca ExtraBold"/>
              <a:sym typeface="Lexend Deca ExtraBold"/>
            </a:endParaRPr>
          </a:p>
        </p:txBody>
      </p:sp>
      <p:grpSp>
        <p:nvGrpSpPr>
          <p:cNvPr id="298" name="Google Shape;298;p1"/>
          <p:cNvGrpSpPr/>
          <p:nvPr/>
        </p:nvGrpSpPr>
        <p:grpSpPr>
          <a:xfrm>
            <a:off x="7526973" y="530839"/>
            <a:ext cx="332201" cy="324420"/>
            <a:chOff x="3380213" y="4209475"/>
            <a:chExt cx="403450" cy="394000"/>
          </a:xfrm>
        </p:grpSpPr>
        <p:sp>
          <p:nvSpPr>
            <p:cNvPr id="299" name="Google Shape;299;p1"/>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1" name="Google Shape;301;p1"/>
          <p:cNvGrpSpPr/>
          <p:nvPr/>
        </p:nvGrpSpPr>
        <p:grpSpPr>
          <a:xfrm>
            <a:off x="8054864" y="531011"/>
            <a:ext cx="369126" cy="324424"/>
            <a:chOff x="4467200" y="877100"/>
            <a:chExt cx="481825" cy="423475"/>
          </a:xfrm>
        </p:grpSpPr>
        <p:sp>
          <p:nvSpPr>
            <p:cNvPr id="302" name="Google Shape;302;p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03" name="Google Shape;303;p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04" name="Google Shape;304;p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05" name="Google Shape;305;p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306" name="Google Shape;306;p1"/>
          <p:cNvGrpSpPr/>
          <p:nvPr/>
        </p:nvGrpSpPr>
        <p:grpSpPr>
          <a:xfrm>
            <a:off x="8054884" y="4613755"/>
            <a:ext cx="332212" cy="332592"/>
            <a:chOff x="6674938" y="1490925"/>
            <a:chExt cx="393850" cy="394300"/>
          </a:xfrm>
        </p:grpSpPr>
        <p:sp>
          <p:nvSpPr>
            <p:cNvPr id="307" name="Google Shape;307;p1"/>
            <p:cNvSpPr/>
            <p:nvPr/>
          </p:nvSpPr>
          <p:spPr>
            <a:xfrm>
              <a:off x="6767813" y="1514925"/>
              <a:ext cx="23150" cy="46250"/>
            </a:xfrm>
            <a:custGeom>
              <a:rect b="b" l="l" r="r" t="t"/>
              <a:pathLst>
                <a:path extrusionOk="0" h="1850" w="926">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
            <p:cNvSpPr/>
            <p:nvPr/>
          </p:nvSpPr>
          <p:spPr>
            <a:xfrm>
              <a:off x="6721588" y="1490925"/>
              <a:ext cx="23150" cy="70250"/>
            </a:xfrm>
            <a:custGeom>
              <a:rect b="b" l="l" r="r" t="t"/>
              <a:pathLst>
                <a:path extrusionOk="0" h="2810" w="926">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
            <p:cNvSpPr/>
            <p:nvPr/>
          </p:nvSpPr>
          <p:spPr>
            <a:xfrm>
              <a:off x="6998963" y="1490925"/>
              <a:ext cx="22725" cy="70250"/>
            </a:xfrm>
            <a:custGeom>
              <a:rect b="b" l="l" r="r" t="t"/>
              <a:pathLst>
                <a:path extrusionOk="0" h="2810" w="909">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
            <p:cNvSpPr/>
            <p:nvPr/>
          </p:nvSpPr>
          <p:spPr>
            <a:xfrm>
              <a:off x="6952738" y="1514925"/>
              <a:ext cx="23150" cy="46250"/>
            </a:xfrm>
            <a:custGeom>
              <a:rect b="b" l="l" r="r" t="t"/>
              <a:pathLst>
                <a:path extrusionOk="0" h="1850" w="926">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
            <p:cNvSpPr/>
            <p:nvPr/>
          </p:nvSpPr>
          <p:spPr>
            <a:xfrm>
              <a:off x="6674938" y="1584250"/>
              <a:ext cx="393850" cy="300975"/>
            </a:xfrm>
            <a:custGeom>
              <a:rect b="b" l="l" r="r" t="t"/>
              <a:pathLst>
                <a:path extrusionOk="0" h="12039" w="15754">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
            <p:cNvSpPr/>
            <p:nvPr/>
          </p:nvSpPr>
          <p:spPr>
            <a:xfrm>
              <a:off x="6837188" y="1502700"/>
              <a:ext cx="69350" cy="104700"/>
            </a:xfrm>
            <a:custGeom>
              <a:rect b="b" l="l" r="r" t="t"/>
              <a:pathLst>
                <a:path extrusionOk="0" h="4188" w="2774">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
            <p:cNvSpPr/>
            <p:nvPr/>
          </p:nvSpPr>
          <p:spPr>
            <a:xfrm>
              <a:off x="6837188" y="1630475"/>
              <a:ext cx="69350" cy="45400"/>
            </a:xfrm>
            <a:custGeom>
              <a:rect b="b" l="l" r="r" t="t"/>
              <a:pathLst>
                <a:path extrusionOk="0" h="1816" w="2774">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 name="Google Shape;314;p1"/>
          <p:cNvGrpSpPr/>
          <p:nvPr/>
        </p:nvGrpSpPr>
        <p:grpSpPr>
          <a:xfrm>
            <a:off x="7495358" y="4615864"/>
            <a:ext cx="332239" cy="328589"/>
            <a:chOff x="3385438" y="2850425"/>
            <a:chExt cx="398225" cy="393850"/>
          </a:xfrm>
        </p:grpSpPr>
        <p:sp>
          <p:nvSpPr>
            <p:cNvPr id="315" name="Google Shape;315;p1"/>
            <p:cNvSpPr/>
            <p:nvPr/>
          </p:nvSpPr>
          <p:spPr>
            <a:xfrm>
              <a:off x="3482688" y="2966450"/>
              <a:ext cx="207625" cy="122150"/>
            </a:xfrm>
            <a:custGeom>
              <a:rect b="b" l="l" r="r" t="t"/>
              <a:pathLst>
                <a:path extrusionOk="0" h="4886" w="8305">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
            <p:cNvSpPr/>
            <p:nvPr/>
          </p:nvSpPr>
          <p:spPr>
            <a:xfrm>
              <a:off x="3598288" y="3001325"/>
              <a:ext cx="23125" cy="23125"/>
            </a:xfrm>
            <a:custGeom>
              <a:rect b="b" l="l" r="r" t="t"/>
              <a:pathLst>
                <a:path extrusionOk="0" h="925" w="925">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
            <p:cNvSpPr/>
            <p:nvPr/>
          </p:nvSpPr>
          <p:spPr>
            <a:xfrm>
              <a:off x="3385438" y="2850425"/>
              <a:ext cx="398225" cy="393850"/>
            </a:xfrm>
            <a:custGeom>
              <a:rect b="b" l="l" r="r" t="t"/>
              <a:pathLst>
                <a:path extrusionOk="0" h="15754" w="15929">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
            <p:cNvSpPr/>
            <p:nvPr/>
          </p:nvSpPr>
          <p:spPr>
            <a:xfrm>
              <a:off x="3482688" y="3051925"/>
              <a:ext cx="207625" cy="76350"/>
            </a:xfrm>
            <a:custGeom>
              <a:rect b="b" l="l" r="r" t="t"/>
              <a:pathLst>
                <a:path extrusionOk="0" h="3054" w="8305">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9" name="Google Shape;319;p1"/>
          <p:cNvSpPr txBox="1"/>
          <p:nvPr/>
        </p:nvSpPr>
        <p:spPr>
          <a:xfrm>
            <a:off x="2367900" y="446313"/>
            <a:ext cx="3409500" cy="49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vi" sz="2000" u="none" cap="none" strike="noStrike">
                <a:solidFill>
                  <a:schemeClr val="lt1"/>
                </a:solidFill>
                <a:latin typeface="Lexend Deca"/>
                <a:ea typeface="Lexend Deca"/>
                <a:cs typeface="Lexend Deca"/>
                <a:sym typeface="Lexend Deca"/>
              </a:rPr>
              <a:t>Tiểu luận chuyên ngành</a:t>
            </a:r>
            <a:endParaRPr b="1" i="0" sz="2000" u="none" cap="none" strike="noStrike">
              <a:solidFill>
                <a:schemeClr val="lt1"/>
              </a:solidFill>
              <a:latin typeface="Lexend Deca"/>
              <a:ea typeface="Lexend Deca"/>
              <a:cs typeface="Lexend Deca"/>
              <a:sym typeface="Lexend Deca"/>
            </a:endParaRPr>
          </a:p>
        </p:txBody>
      </p:sp>
      <p:pic>
        <p:nvPicPr>
          <p:cNvPr id="320" name="Google Shape;320;p1"/>
          <p:cNvPicPr preferRelativeResize="0"/>
          <p:nvPr/>
        </p:nvPicPr>
        <p:blipFill rotWithShape="1">
          <a:blip r:embed="rId3">
            <a:alphaModFix/>
          </a:blip>
          <a:srcRect b="0" l="0" r="0" t="0"/>
          <a:stretch/>
        </p:blipFill>
        <p:spPr>
          <a:xfrm>
            <a:off x="539425" y="1304775"/>
            <a:ext cx="1727625" cy="1417500"/>
          </a:xfrm>
          <a:prstGeom prst="rect">
            <a:avLst/>
          </a:prstGeom>
          <a:noFill/>
          <a:ln>
            <a:noFill/>
          </a:ln>
        </p:spPr>
      </p:pic>
      <p:sp>
        <p:nvSpPr>
          <p:cNvPr id="321" name="Google Shape;321;p1"/>
          <p:cNvSpPr txBox="1"/>
          <p:nvPr/>
        </p:nvSpPr>
        <p:spPr>
          <a:xfrm>
            <a:off x="399375" y="3267625"/>
            <a:ext cx="3122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500">
                <a:latin typeface="Work Sans"/>
                <a:ea typeface="Work Sans"/>
                <a:cs typeface="Work Sans"/>
                <a:sym typeface="Work Sans"/>
              </a:rPr>
              <a:t>GVHD: Th.S Quách Đình Hoàng</a:t>
            </a:r>
            <a:endParaRPr b="1" sz="1500">
              <a:latin typeface="Work Sans"/>
              <a:ea typeface="Work Sans"/>
              <a:cs typeface="Work Sans"/>
              <a:sym typeface="Work Sans"/>
            </a:endParaRPr>
          </a:p>
          <a:p>
            <a:pPr indent="0" lvl="0" marL="0" rtl="0" algn="l">
              <a:spcBef>
                <a:spcPts val="0"/>
              </a:spcBef>
              <a:spcAft>
                <a:spcPts val="0"/>
              </a:spcAft>
              <a:buNone/>
            </a:pPr>
            <a:r>
              <a:rPr b="1" lang="vi" sz="1500">
                <a:latin typeface="Work Sans"/>
                <a:ea typeface="Work Sans"/>
                <a:cs typeface="Work Sans"/>
                <a:sym typeface="Work Sans"/>
              </a:rPr>
              <a:t>GVPB: TS Nguyễn Thiên Bảo</a:t>
            </a:r>
            <a:endParaRPr b="1" sz="1500">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10"/>
          <p:cNvSpPr/>
          <p:nvPr/>
        </p:nvSpPr>
        <p:spPr>
          <a:xfrm flipH="1">
            <a:off x="1533374" y="1655976"/>
            <a:ext cx="6077250" cy="2197415"/>
          </a:xfrm>
          <a:custGeom>
            <a:rect b="b" l="l" r="r" t="t"/>
            <a:pathLst>
              <a:path extrusionOk="0" h="24024" w="66438">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0"/>
          <p:cNvSpPr txBox="1"/>
          <p:nvPr>
            <p:ph type="title"/>
          </p:nvPr>
        </p:nvSpPr>
        <p:spPr>
          <a:xfrm>
            <a:off x="1533375" y="1634038"/>
            <a:ext cx="5656500" cy="2241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vi">
                <a:solidFill>
                  <a:schemeClr val="lt1"/>
                </a:solidFill>
              </a:rPr>
              <a:t>Knowledge base</a:t>
            </a:r>
            <a:endParaRPr>
              <a:solidFill>
                <a:schemeClr val="lt1"/>
              </a:solidFill>
            </a:endParaRPr>
          </a:p>
        </p:txBody>
      </p:sp>
      <p:sp>
        <p:nvSpPr>
          <p:cNvPr id="524" name="Google Shape;524;p10"/>
          <p:cNvSpPr/>
          <p:nvPr/>
        </p:nvSpPr>
        <p:spPr>
          <a:xfrm>
            <a:off x="7383980" y="2609325"/>
            <a:ext cx="291463" cy="290698"/>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5" name="Google Shape;525;p10"/>
          <p:cNvPicPr preferRelativeResize="0"/>
          <p:nvPr/>
        </p:nvPicPr>
        <p:blipFill rotWithShape="1">
          <a:blip r:embed="rId3">
            <a:alphaModFix/>
          </a:blip>
          <a:srcRect b="0" l="14113" r="25414" t="0"/>
          <a:stretch/>
        </p:blipFill>
        <p:spPr>
          <a:xfrm>
            <a:off x="1185749" y="476225"/>
            <a:ext cx="433800" cy="433800"/>
          </a:xfrm>
          <a:prstGeom prst="ellipse">
            <a:avLst/>
          </a:prstGeom>
          <a:noFill/>
          <a:ln cap="flat" cmpd="sng" w="28575">
            <a:solidFill>
              <a:schemeClr val="lt1"/>
            </a:solidFill>
            <a:prstDash val="solid"/>
            <a:round/>
            <a:headEnd len="sm" w="sm" type="none"/>
            <a:tailEnd len="sm" w="sm" type="none"/>
          </a:ln>
        </p:spPr>
      </p:pic>
      <p:grpSp>
        <p:nvGrpSpPr>
          <p:cNvPr id="526" name="Google Shape;526;p10"/>
          <p:cNvGrpSpPr/>
          <p:nvPr/>
        </p:nvGrpSpPr>
        <p:grpSpPr>
          <a:xfrm>
            <a:off x="720002" y="530835"/>
            <a:ext cx="7703989" cy="324600"/>
            <a:chOff x="720002" y="530835"/>
            <a:chExt cx="7703989" cy="324600"/>
          </a:xfrm>
        </p:grpSpPr>
        <p:grpSp>
          <p:nvGrpSpPr>
            <p:cNvPr id="527" name="Google Shape;527;p10"/>
            <p:cNvGrpSpPr/>
            <p:nvPr/>
          </p:nvGrpSpPr>
          <p:grpSpPr>
            <a:xfrm>
              <a:off x="7526971" y="530835"/>
              <a:ext cx="332201" cy="324420"/>
              <a:chOff x="3380213" y="4209475"/>
              <a:chExt cx="403450" cy="394000"/>
            </a:xfrm>
          </p:grpSpPr>
          <p:sp>
            <p:nvSpPr>
              <p:cNvPr id="528" name="Google Shape;528;p10"/>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0"/>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0" name="Google Shape;530;p10"/>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1" name="Google Shape;531;p10"/>
            <p:cNvGrpSpPr/>
            <p:nvPr/>
          </p:nvGrpSpPr>
          <p:grpSpPr>
            <a:xfrm>
              <a:off x="8054865" y="531011"/>
              <a:ext cx="369126" cy="324424"/>
              <a:chOff x="4467200" y="877100"/>
              <a:chExt cx="481825" cy="423475"/>
            </a:xfrm>
          </p:grpSpPr>
          <p:sp>
            <p:nvSpPr>
              <p:cNvPr id="532" name="Google Shape;532;p1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33" name="Google Shape;533;p1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34" name="Google Shape;534;p1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35" name="Google Shape;535;p1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grpSp>
        <p:nvGrpSpPr>
          <p:cNvPr id="536" name="Google Shape;536;p10"/>
          <p:cNvGrpSpPr/>
          <p:nvPr/>
        </p:nvGrpSpPr>
        <p:grpSpPr>
          <a:xfrm>
            <a:off x="8054892" y="4613755"/>
            <a:ext cx="332212" cy="332592"/>
            <a:chOff x="6674938" y="1490925"/>
            <a:chExt cx="393850" cy="394300"/>
          </a:xfrm>
        </p:grpSpPr>
        <p:sp>
          <p:nvSpPr>
            <p:cNvPr id="537" name="Google Shape;537;p10"/>
            <p:cNvSpPr/>
            <p:nvPr/>
          </p:nvSpPr>
          <p:spPr>
            <a:xfrm>
              <a:off x="6767813" y="1514925"/>
              <a:ext cx="23150" cy="46250"/>
            </a:xfrm>
            <a:custGeom>
              <a:rect b="b" l="l" r="r" t="t"/>
              <a:pathLst>
                <a:path extrusionOk="0" h="1850" w="926">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0"/>
            <p:cNvSpPr/>
            <p:nvPr/>
          </p:nvSpPr>
          <p:spPr>
            <a:xfrm>
              <a:off x="6721588" y="1490925"/>
              <a:ext cx="23150" cy="70250"/>
            </a:xfrm>
            <a:custGeom>
              <a:rect b="b" l="l" r="r" t="t"/>
              <a:pathLst>
                <a:path extrusionOk="0" h="2810" w="926">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0"/>
            <p:cNvSpPr/>
            <p:nvPr/>
          </p:nvSpPr>
          <p:spPr>
            <a:xfrm>
              <a:off x="6998963" y="1490925"/>
              <a:ext cx="22725" cy="70250"/>
            </a:xfrm>
            <a:custGeom>
              <a:rect b="b" l="l" r="r" t="t"/>
              <a:pathLst>
                <a:path extrusionOk="0" h="2810" w="909">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0"/>
            <p:cNvSpPr/>
            <p:nvPr/>
          </p:nvSpPr>
          <p:spPr>
            <a:xfrm>
              <a:off x="6952738" y="1514925"/>
              <a:ext cx="23150" cy="46250"/>
            </a:xfrm>
            <a:custGeom>
              <a:rect b="b" l="l" r="r" t="t"/>
              <a:pathLst>
                <a:path extrusionOk="0" h="1850" w="926">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0"/>
            <p:cNvSpPr/>
            <p:nvPr/>
          </p:nvSpPr>
          <p:spPr>
            <a:xfrm>
              <a:off x="6674938" y="1584250"/>
              <a:ext cx="393850" cy="300975"/>
            </a:xfrm>
            <a:custGeom>
              <a:rect b="b" l="l" r="r" t="t"/>
              <a:pathLst>
                <a:path extrusionOk="0" h="12039" w="15754">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0"/>
            <p:cNvSpPr/>
            <p:nvPr/>
          </p:nvSpPr>
          <p:spPr>
            <a:xfrm>
              <a:off x="6837188" y="1502700"/>
              <a:ext cx="69350" cy="104700"/>
            </a:xfrm>
            <a:custGeom>
              <a:rect b="b" l="l" r="r" t="t"/>
              <a:pathLst>
                <a:path extrusionOk="0" h="4188" w="2774">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0"/>
            <p:cNvSpPr/>
            <p:nvPr/>
          </p:nvSpPr>
          <p:spPr>
            <a:xfrm>
              <a:off x="6837188" y="1630475"/>
              <a:ext cx="69350" cy="45400"/>
            </a:xfrm>
            <a:custGeom>
              <a:rect b="b" l="l" r="r" t="t"/>
              <a:pathLst>
                <a:path extrusionOk="0" h="1816" w="2774">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4" name="Google Shape;544;p10"/>
          <p:cNvGrpSpPr/>
          <p:nvPr/>
        </p:nvGrpSpPr>
        <p:grpSpPr>
          <a:xfrm>
            <a:off x="7495359" y="4615864"/>
            <a:ext cx="332239" cy="328589"/>
            <a:chOff x="3385438" y="2850425"/>
            <a:chExt cx="398225" cy="393850"/>
          </a:xfrm>
        </p:grpSpPr>
        <p:sp>
          <p:nvSpPr>
            <p:cNvPr id="545" name="Google Shape;545;p10"/>
            <p:cNvSpPr/>
            <p:nvPr/>
          </p:nvSpPr>
          <p:spPr>
            <a:xfrm>
              <a:off x="3482688" y="2966450"/>
              <a:ext cx="207625" cy="122150"/>
            </a:xfrm>
            <a:custGeom>
              <a:rect b="b" l="l" r="r" t="t"/>
              <a:pathLst>
                <a:path extrusionOk="0" h="4886" w="8305">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0"/>
            <p:cNvSpPr/>
            <p:nvPr/>
          </p:nvSpPr>
          <p:spPr>
            <a:xfrm>
              <a:off x="3598288" y="3001325"/>
              <a:ext cx="23125" cy="23125"/>
            </a:xfrm>
            <a:custGeom>
              <a:rect b="b" l="l" r="r" t="t"/>
              <a:pathLst>
                <a:path extrusionOk="0" h="925" w="925">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
            <p:cNvSpPr/>
            <p:nvPr/>
          </p:nvSpPr>
          <p:spPr>
            <a:xfrm>
              <a:off x="3385438" y="2850425"/>
              <a:ext cx="398225" cy="393850"/>
            </a:xfrm>
            <a:custGeom>
              <a:rect b="b" l="l" r="r" t="t"/>
              <a:pathLst>
                <a:path extrusionOk="0" h="15754" w="15929">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
            <p:cNvSpPr/>
            <p:nvPr/>
          </p:nvSpPr>
          <p:spPr>
            <a:xfrm>
              <a:off x="3482688" y="3051925"/>
              <a:ext cx="207625" cy="76350"/>
            </a:xfrm>
            <a:custGeom>
              <a:rect b="b" l="l" r="r" t="t"/>
              <a:pathLst>
                <a:path extrusionOk="0" h="3054" w="8305">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9" name="Google Shape;549;p10"/>
          <p:cNvSpPr txBox="1"/>
          <p:nvPr/>
        </p:nvSpPr>
        <p:spPr>
          <a:xfrm>
            <a:off x="1691950" y="446150"/>
            <a:ext cx="3409500" cy="49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vi" sz="2000" u="none" cap="none" strike="noStrike">
                <a:solidFill>
                  <a:schemeClr val="lt1"/>
                </a:solidFill>
                <a:latin typeface="Lexend Deca"/>
                <a:ea typeface="Lexend Deca"/>
                <a:cs typeface="Lexend Deca"/>
                <a:sym typeface="Lexend Deca"/>
              </a:rPr>
              <a:t>4</a:t>
            </a:r>
            <a:endParaRPr b="1" i="0" sz="2000" u="none" cap="none" strike="noStrike">
              <a:solidFill>
                <a:schemeClr val="lt1"/>
              </a:solidFill>
              <a:latin typeface="Lexend Deca"/>
              <a:ea typeface="Lexend Deca"/>
              <a:cs typeface="Lexend Deca"/>
              <a:sym typeface="Lexend Deca"/>
            </a:endParaRPr>
          </a:p>
        </p:txBody>
      </p:sp>
      <p:sp>
        <p:nvSpPr>
          <p:cNvPr id="550" name="Google Shape;550;p10"/>
          <p:cNvSpPr txBox="1"/>
          <p:nvPr/>
        </p:nvSpPr>
        <p:spPr>
          <a:xfrm>
            <a:off x="833325" y="4563150"/>
            <a:ext cx="3409500" cy="4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1" i="0" lang="vi" sz="1700" u="none" cap="none" strike="noStrike">
                <a:solidFill>
                  <a:schemeClr val="lt1"/>
                </a:solidFill>
                <a:latin typeface="Lexend Deca"/>
                <a:ea typeface="Lexend Deca"/>
                <a:cs typeface="Lexend Deca"/>
                <a:sym typeface="Lexend Deca"/>
              </a:rPr>
              <a:t>Theory </a:t>
            </a:r>
            <a:endParaRPr b="1" i="0" sz="1700" u="none" cap="none" strike="noStrike">
              <a:solidFill>
                <a:schemeClr val="lt1"/>
              </a:solidFill>
              <a:latin typeface="Lexend Deca"/>
              <a:ea typeface="Lexend Deca"/>
              <a:cs typeface="Lexend Deca"/>
              <a:sym typeface="Lexend Deca"/>
            </a:endParaRPr>
          </a:p>
        </p:txBody>
      </p:sp>
      <p:sp>
        <p:nvSpPr>
          <p:cNvPr id="551" name="Google Shape;551;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11"/>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Convolutional Neural Network</a:t>
            </a:r>
            <a:endParaRPr>
              <a:solidFill>
                <a:schemeClr val="lt1"/>
              </a:solidFill>
            </a:endParaRPr>
          </a:p>
        </p:txBody>
      </p:sp>
      <p:sp>
        <p:nvSpPr>
          <p:cNvPr id="557" name="Google Shape;557;p11"/>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8" name="Google Shape;558;p11"/>
          <p:cNvGrpSpPr/>
          <p:nvPr/>
        </p:nvGrpSpPr>
        <p:grpSpPr>
          <a:xfrm>
            <a:off x="7526971" y="530835"/>
            <a:ext cx="897020" cy="324600"/>
            <a:chOff x="7526971" y="530835"/>
            <a:chExt cx="897020" cy="324600"/>
          </a:xfrm>
        </p:grpSpPr>
        <p:grpSp>
          <p:nvGrpSpPr>
            <p:cNvPr id="559" name="Google Shape;559;p11"/>
            <p:cNvGrpSpPr/>
            <p:nvPr/>
          </p:nvGrpSpPr>
          <p:grpSpPr>
            <a:xfrm>
              <a:off x="7526971" y="530835"/>
              <a:ext cx="332201" cy="324420"/>
              <a:chOff x="3380213" y="4209475"/>
              <a:chExt cx="403450" cy="394000"/>
            </a:xfrm>
          </p:grpSpPr>
          <p:sp>
            <p:nvSpPr>
              <p:cNvPr id="560" name="Google Shape;560;p11"/>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1"/>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2" name="Google Shape;562;p11"/>
            <p:cNvGrpSpPr/>
            <p:nvPr/>
          </p:nvGrpSpPr>
          <p:grpSpPr>
            <a:xfrm>
              <a:off x="8054865" y="531011"/>
              <a:ext cx="369126" cy="324424"/>
              <a:chOff x="4467200" y="877100"/>
              <a:chExt cx="481825" cy="423475"/>
            </a:xfrm>
          </p:grpSpPr>
          <p:sp>
            <p:nvSpPr>
              <p:cNvPr id="563" name="Google Shape;563;p1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4" name="Google Shape;564;p1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5" name="Google Shape;565;p1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66" name="Google Shape;566;p1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pic>
        <p:nvPicPr>
          <p:cNvPr id="567" name="Google Shape;567;p11"/>
          <p:cNvPicPr preferRelativeResize="0"/>
          <p:nvPr/>
        </p:nvPicPr>
        <p:blipFill rotWithShape="1">
          <a:blip r:embed="rId3">
            <a:alphaModFix/>
          </a:blip>
          <a:srcRect b="0" l="0" r="0" t="0"/>
          <a:stretch/>
        </p:blipFill>
        <p:spPr>
          <a:xfrm>
            <a:off x="223875" y="1453850"/>
            <a:ext cx="4972375" cy="2796975"/>
          </a:xfrm>
          <a:prstGeom prst="rect">
            <a:avLst/>
          </a:prstGeom>
          <a:noFill/>
          <a:ln>
            <a:noFill/>
          </a:ln>
        </p:spPr>
      </p:pic>
      <p:sp>
        <p:nvSpPr>
          <p:cNvPr id="568" name="Google Shape;568;p11"/>
          <p:cNvSpPr txBox="1"/>
          <p:nvPr/>
        </p:nvSpPr>
        <p:spPr>
          <a:xfrm>
            <a:off x="114775" y="4250825"/>
            <a:ext cx="8059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1" lang="vi" sz="1000" u="none" cap="none" strike="noStrike">
                <a:solidFill>
                  <a:srgbClr val="000000"/>
                </a:solidFill>
                <a:latin typeface="Work Sans"/>
                <a:ea typeface="Work Sans"/>
                <a:cs typeface="Work Sans"/>
                <a:sym typeface="Work Sans"/>
              </a:rPr>
              <a:t>Convolutional neural network, nguồn: https://www.theclickreader.com/building-a-convolutional-neural-network/</a:t>
            </a:r>
            <a:endParaRPr b="0" i="1" sz="1000" u="none" cap="none" strike="noStrike">
              <a:solidFill>
                <a:srgbClr val="000000"/>
              </a:solidFill>
              <a:latin typeface="Work Sans"/>
              <a:ea typeface="Work Sans"/>
              <a:cs typeface="Work Sans"/>
              <a:sym typeface="Work Sans"/>
            </a:endParaRPr>
          </a:p>
        </p:txBody>
      </p:sp>
      <p:sp>
        <p:nvSpPr>
          <p:cNvPr id="569" name="Google Shape;569;p11"/>
          <p:cNvSpPr txBox="1"/>
          <p:nvPr/>
        </p:nvSpPr>
        <p:spPr>
          <a:xfrm>
            <a:off x="5572125" y="1477225"/>
            <a:ext cx="3589800" cy="2055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1200"/>
              </a:spcBef>
              <a:spcAft>
                <a:spcPts val="0"/>
              </a:spcAft>
              <a:buClr>
                <a:srgbClr val="000000"/>
              </a:buClr>
              <a:buSzPts val="1800"/>
              <a:buFont typeface="Work Sans"/>
              <a:buChar char="-"/>
            </a:pPr>
            <a:r>
              <a:rPr b="0" i="0" lang="vi" sz="1800" u="none" cap="none" strike="noStrike">
                <a:solidFill>
                  <a:schemeClr val="dk1"/>
                </a:solidFill>
                <a:latin typeface="Arial"/>
                <a:ea typeface="Arial"/>
                <a:cs typeface="Arial"/>
                <a:sym typeface="Arial"/>
              </a:rPr>
              <a:t>Convolutional Neural Network (CNN) mạng neural tích chập.</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Work Sans"/>
              <a:buChar char="-"/>
            </a:pPr>
            <a:r>
              <a:rPr b="0" i="0" lang="vi" sz="1800" u="none" cap="none" strike="noStrike">
                <a:solidFill>
                  <a:schemeClr val="dk1"/>
                </a:solidFill>
                <a:latin typeface="Arial"/>
                <a:ea typeface="Arial"/>
                <a:cs typeface="Arial"/>
                <a:sym typeface="Arial"/>
              </a:rPr>
              <a:t>Convolution hay tích chập chính là phép </a:t>
            </a:r>
            <a:r>
              <a:rPr b="0" i="1" lang="vi" sz="1800" u="none" cap="none" strike="noStrike">
                <a:solidFill>
                  <a:schemeClr val="dk1"/>
                </a:solidFill>
                <a:latin typeface="Arial"/>
                <a:ea typeface="Arial"/>
                <a:cs typeface="Arial"/>
                <a:sym typeface="Arial"/>
              </a:rPr>
              <a:t>Element-wise giữa dữ liệu và kernel</a:t>
            </a:r>
            <a:endParaRPr b="0" i="0" sz="1800" u="none" cap="none" strike="noStrike">
              <a:solidFill>
                <a:srgbClr val="000000"/>
              </a:solidFill>
              <a:latin typeface="Work Sans"/>
              <a:ea typeface="Work Sans"/>
              <a:cs typeface="Work Sans"/>
              <a:sym typeface="Work Sans"/>
            </a:endParaRPr>
          </a:p>
        </p:txBody>
      </p:sp>
      <p:sp>
        <p:nvSpPr>
          <p:cNvPr id="570" name="Google Shape;570;p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2"/>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Convolutional Neural Network</a:t>
            </a:r>
            <a:endParaRPr>
              <a:solidFill>
                <a:schemeClr val="lt1"/>
              </a:solidFill>
            </a:endParaRPr>
          </a:p>
        </p:txBody>
      </p:sp>
      <p:sp>
        <p:nvSpPr>
          <p:cNvPr id="576" name="Google Shape;576;p12"/>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7" name="Google Shape;577;p12"/>
          <p:cNvGrpSpPr/>
          <p:nvPr/>
        </p:nvGrpSpPr>
        <p:grpSpPr>
          <a:xfrm>
            <a:off x="7526971" y="530835"/>
            <a:ext cx="897020" cy="324600"/>
            <a:chOff x="7526971" y="530835"/>
            <a:chExt cx="897020" cy="324600"/>
          </a:xfrm>
        </p:grpSpPr>
        <p:grpSp>
          <p:nvGrpSpPr>
            <p:cNvPr id="578" name="Google Shape;578;p12"/>
            <p:cNvGrpSpPr/>
            <p:nvPr/>
          </p:nvGrpSpPr>
          <p:grpSpPr>
            <a:xfrm>
              <a:off x="7526971" y="530835"/>
              <a:ext cx="332201" cy="324420"/>
              <a:chOff x="3380213" y="4209475"/>
              <a:chExt cx="403450" cy="394000"/>
            </a:xfrm>
          </p:grpSpPr>
          <p:sp>
            <p:nvSpPr>
              <p:cNvPr id="579" name="Google Shape;579;p12"/>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2"/>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1" name="Google Shape;581;p12"/>
            <p:cNvGrpSpPr/>
            <p:nvPr/>
          </p:nvGrpSpPr>
          <p:grpSpPr>
            <a:xfrm>
              <a:off x="8054865" y="531011"/>
              <a:ext cx="369126" cy="324424"/>
              <a:chOff x="4467200" y="877100"/>
              <a:chExt cx="481825" cy="423475"/>
            </a:xfrm>
          </p:grpSpPr>
          <p:sp>
            <p:nvSpPr>
              <p:cNvPr id="582" name="Google Shape;582;p1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83" name="Google Shape;583;p1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84" name="Google Shape;584;p1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585" name="Google Shape;585;p1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pic>
        <p:nvPicPr>
          <p:cNvPr id="586" name="Google Shape;586;p12"/>
          <p:cNvPicPr preferRelativeResize="0"/>
          <p:nvPr/>
        </p:nvPicPr>
        <p:blipFill rotWithShape="1">
          <a:blip r:embed="rId3">
            <a:alphaModFix/>
          </a:blip>
          <a:srcRect b="0" l="0" r="0" t="0"/>
          <a:stretch/>
        </p:blipFill>
        <p:spPr>
          <a:xfrm>
            <a:off x="223875" y="1453850"/>
            <a:ext cx="4972375" cy="2796975"/>
          </a:xfrm>
          <a:prstGeom prst="rect">
            <a:avLst/>
          </a:prstGeom>
          <a:noFill/>
          <a:ln>
            <a:noFill/>
          </a:ln>
        </p:spPr>
      </p:pic>
      <p:sp>
        <p:nvSpPr>
          <p:cNvPr id="587" name="Google Shape;587;p12"/>
          <p:cNvSpPr txBox="1"/>
          <p:nvPr/>
        </p:nvSpPr>
        <p:spPr>
          <a:xfrm>
            <a:off x="114775" y="4250825"/>
            <a:ext cx="8059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1" lang="vi" sz="1000" u="none" cap="none" strike="noStrike">
                <a:solidFill>
                  <a:srgbClr val="000000"/>
                </a:solidFill>
                <a:latin typeface="Work Sans"/>
                <a:ea typeface="Work Sans"/>
                <a:cs typeface="Work Sans"/>
                <a:sym typeface="Work Sans"/>
              </a:rPr>
              <a:t>Convolutional neural network, nguồn: https://www.theclickreader.com/building-a-convolutional-neural-network/</a:t>
            </a:r>
            <a:endParaRPr b="0" i="1" sz="1000" u="none" cap="none" strike="noStrike">
              <a:solidFill>
                <a:srgbClr val="000000"/>
              </a:solidFill>
              <a:latin typeface="Work Sans"/>
              <a:ea typeface="Work Sans"/>
              <a:cs typeface="Work Sans"/>
              <a:sym typeface="Work Sans"/>
            </a:endParaRPr>
          </a:p>
        </p:txBody>
      </p:sp>
      <p:sp>
        <p:nvSpPr>
          <p:cNvPr id="588" name="Google Shape;588;p12"/>
          <p:cNvSpPr txBox="1"/>
          <p:nvPr/>
        </p:nvSpPr>
        <p:spPr>
          <a:xfrm>
            <a:off x="5572125" y="1477225"/>
            <a:ext cx="3589800" cy="14175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1200"/>
              </a:spcBef>
              <a:spcAft>
                <a:spcPts val="0"/>
              </a:spcAft>
              <a:buClr>
                <a:srgbClr val="000000"/>
              </a:buClr>
              <a:buSzPts val="1800"/>
              <a:buFont typeface="Work Sans"/>
              <a:buChar char="-"/>
            </a:pPr>
            <a:r>
              <a:rPr b="0" i="0" lang="vi" sz="1800" u="none" cap="none" strike="noStrike">
                <a:solidFill>
                  <a:schemeClr val="dk1"/>
                </a:solidFill>
                <a:latin typeface="Arial"/>
                <a:ea typeface="Arial"/>
                <a:cs typeface="Arial"/>
                <a:sym typeface="Arial"/>
              </a:rPr>
              <a:t>Kiến trúc của mạng CNN:</a:t>
            </a:r>
            <a:endParaRPr b="0" i="0" sz="1800" u="none" cap="none" strike="noStrike">
              <a:solidFill>
                <a:schemeClr val="dk1"/>
              </a:solidFill>
              <a:latin typeface="Arial"/>
              <a:ea typeface="Arial"/>
              <a:cs typeface="Arial"/>
              <a:sym typeface="Arial"/>
            </a:endParaRPr>
          </a:p>
          <a:p>
            <a:pPr indent="-342900" lvl="1" marL="914400" marR="0" rtl="0" algn="l">
              <a:lnSpc>
                <a:spcPct val="115000"/>
              </a:lnSpc>
              <a:spcBef>
                <a:spcPts val="0"/>
              </a:spcBef>
              <a:spcAft>
                <a:spcPts val="0"/>
              </a:spcAft>
              <a:buClr>
                <a:schemeClr val="dk1"/>
              </a:buClr>
              <a:buSzPts val="1800"/>
              <a:buFont typeface="Arial"/>
              <a:buChar char="-"/>
            </a:pPr>
            <a:r>
              <a:rPr b="0" i="0" lang="vi" sz="1800" u="none" cap="none" strike="noStrike">
                <a:solidFill>
                  <a:schemeClr val="dk1"/>
                </a:solidFill>
                <a:latin typeface="Arial"/>
                <a:ea typeface="Arial"/>
                <a:cs typeface="Arial"/>
                <a:sym typeface="Arial"/>
              </a:rPr>
              <a:t>Convolutional layer</a:t>
            </a:r>
            <a:endParaRPr b="0" i="0" sz="1800" u="none" cap="none" strike="noStrike">
              <a:solidFill>
                <a:schemeClr val="dk1"/>
              </a:solidFill>
              <a:latin typeface="Arial"/>
              <a:ea typeface="Arial"/>
              <a:cs typeface="Arial"/>
              <a:sym typeface="Arial"/>
            </a:endParaRPr>
          </a:p>
          <a:p>
            <a:pPr indent="-342900" lvl="1" marL="914400" marR="0" rtl="0" algn="l">
              <a:lnSpc>
                <a:spcPct val="115000"/>
              </a:lnSpc>
              <a:spcBef>
                <a:spcPts val="0"/>
              </a:spcBef>
              <a:spcAft>
                <a:spcPts val="0"/>
              </a:spcAft>
              <a:buClr>
                <a:schemeClr val="dk1"/>
              </a:buClr>
              <a:buSzPts val="1800"/>
              <a:buFont typeface="Arial"/>
              <a:buChar char="-"/>
            </a:pPr>
            <a:r>
              <a:rPr b="0" i="0" lang="vi" sz="1800" u="none" cap="none" strike="noStrike">
                <a:solidFill>
                  <a:schemeClr val="dk1"/>
                </a:solidFill>
                <a:latin typeface="Arial"/>
                <a:ea typeface="Arial"/>
                <a:cs typeface="Arial"/>
                <a:sym typeface="Arial"/>
              </a:rPr>
              <a:t>Pooling layer</a:t>
            </a:r>
            <a:endParaRPr b="0" i="0" sz="1800" u="none" cap="none" strike="noStrike">
              <a:solidFill>
                <a:schemeClr val="dk1"/>
              </a:solidFill>
              <a:latin typeface="Arial"/>
              <a:ea typeface="Arial"/>
              <a:cs typeface="Arial"/>
              <a:sym typeface="Arial"/>
            </a:endParaRPr>
          </a:p>
          <a:p>
            <a:pPr indent="-342900" lvl="1" marL="914400" marR="0" rtl="0" algn="l">
              <a:lnSpc>
                <a:spcPct val="115000"/>
              </a:lnSpc>
              <a:spcBef>
                <a:spcPts val="0"/>
              </a:spcBef>
              <a:spcAft>
                <a:spcPts val="0"/>
              </a:spcAft>
              <a:buClr>
                <a:schemeClr val="dk1"/>
              </a:buClr>
              <a:buSzPts val="1800"/>
              <a:buFont typeface="Arial"/>
              <a:buChar char="-"/>
            </a:pPr>
            <a:r>
              <a:rPr b="0" i="0" lang="vi" sz="1800" u="none" cap="none" strike="noStrike">
                <a:solidFill>
                  <a:schemeClr val="dk1"/>
                </a:solidFill>
                <a:latin typeface="Arial"/>
                <a:ea typeface="Arial"/>
                <a:cs typeface="Arial"/>
                <a:sym typeface="Arial"/>
              </a:rPr>
              <a:t>Fully connected layer</a:t>
            </a:r>
            <a:endParaRPr b="0" i="0" sz="1800" u="none" cap="none" strike="noStrike">
              <a:solidFill>
                <a:schemeClr val="dk1"/>
              </a:solidFill>
              <a:latin typeface="Arial"/>
              <a:ea typeface="Arial"/>
              <a:cs typeface="Arial"/>
              <a:sym typeface="Arial"/>
            </a:endParaRPr>
          </a:p>
        </p:txBody>
      </p:sp>
      <p:sp>
        <p:nvSpPr>
          <p:cNvPr id="589" name="Google Shape;589;p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3"/>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5" name="Google Shape;595;p13"/>
          <p:cNvGrpSpPr/>
          <p:nvPr/>
        </p:nvGrpSpPr>
        <p:grpSpPr>
          <a:xfrm>
            <a:off x="7526971" y="530835"/>
            <a:ext cx="897020" cy="324600"/>
            <a:chOff x="7526971" y="530835"/>
            <a:chExt cx="897020" cy="324600"/>
          </a:xfrm>
        </p:grpSpPr>
        <p:grpSp>
          <p:nvGrpSpPr>
            <p:cNvPr id="596" name="Google Shape;596;p13"/>
            <p:cNvGrpSpPr/>
            <p:nvPr/>
          </p:nvGrpSpPr>
          <p:grpSpPr>
            <a:xfrm>
              <a:off x="7526971" y="530835"/>
              <a:ext cx="332201" cy="324420"/>
              <a:chOff x="3380213" y="4209475"/>
              <a:chExt cx="403450" cy="394000"/>
            </a:xfrm>
          </p:grpSpPr>
          <p:sp>
            <p:nvSpPr>
              <p:cNvPr id="597" name="Google Shape;597;p13"/>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3"/>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9" name="Google Shape;599;p13"/>
            <p:cNvGrpSpPr/>
            <p:nvPr/>
          </p:nvGrpSpPr>
          <p:grpSpPr>
            <a:xfrm>
              <a:off x="8054865" y="531011"/>
              <a:ext cx="369126" cy="324424"/>
              <a:chOff x="4467200" y="877100"/>
              <a:chExt cx="481825" cy="423475"/>
            </a:xfrm>
          </p:grpSpPr>
          <p:sp>
            <p:nvSpPr>
              <p:cNvPr id="600" name="Google Shape;600;p1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01" name="Google Shape;601;p1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02" name="Google Shape;602;p1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03" name="Google Shape;603;p1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604" name="Google Shape;604;p13"/>
          <p:cNvSpPr txBox="1"/>
          <p:nvPr/>
        </p:nvSpPr>
        <p:spPr>
          <a:xfrm>
            <a:off x="245050" y="1163425"/>
            <a:ext cx="44088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vi" sz="1900" u="none" cap="none" strike="noStrike">
                <a:solidFill>
                  <a:srgbClr val="000000"/>
                </a:solidFill>
                <a:latin typeface="Roboto"/>
                <a:ea typeface="Roboto"/>
                <a:cs typeface="Roboto"/>
                <a:sym typeface="Roboto"/>
              </a:rPr>
              <a:t>Convolutional layer</a:t>
            </a:r>
            <a:endParaRPr b="1" i="0" sz="1900" u="none" cap="none" strike="noStrike">
              <a:solidFill>
                <a:srgbClr val="000000"/>
              </a:solidFill>
              <a:latin typeface="Roboto"/>
              <a:ea typeface="Roboto"/>
              <a:cs typeface="Roboto"/>
              <a:sym typeface="Roboto"/>
            </a:endParaRPr>
          </a:p>
        </p:txBody>
      </p:sp>
      <p:pic>
        <p:nvPicPr>
          <p:cNvPr id="605" name="Google Shape;605;p13"/>
          <p:cNvPicPr preferRelativeResize="0"/>
          <p:nvPr/>
        </p:nvPicPr>
        <p:blipFill rotWithShape="1">
          <a:blip r:embed="rId3">
            <a:alphaModFix/>
          </a:blip>
          <a:srcRect b="0" l="0" r="0" t="0"/>
          <a:stretch/>
        </p:blipFill>
        <p:spPr>
          <a:xfrm>
            <a:off x="3064849" y="1100675"/>
            <a:ext cx="6079151" cy="2120850"/>
          </a:xfrm>
          <a:prstGeom prst="rect">
            <a:avLst/>
          </a:prstGeom>
          <a:noFill/>
          <a:ln>
            <a:noFill/>
          </a:ln>
        </p:spPr>
      </p:pic>
      <p:sp>
        <p:nvSpPr>
          <p:cNvPr id="606" name="Google Shape;606;p13"/>
          <p:cNvSpPr txBox="1"/>
          <p:nvPr/>
        </p:nvSpPr>
        <p:spPr>
          <a:xfrm>
            <a:off x="4507650" y="3221525"/>
            <a:ext cx="4408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Roboto"/>
                <a:ea typeface="Roboto"/>
                <a:cs typeface="Roboto"/>
                <a:sym typeface="Roboto"/>
              </a:rPr>
              <a:t>Nguồn: Deep Learning cơ bản</a:t>
            </a:r>
            <a:endParaRPr b="0" i="0" sz="1400" u="none" cap="none" strike="noStrike">
              <a:solidFill>
                <a:srgbClr val="000000"/>
              </a:solidFill>
              <a:latin typeface="Roboto"/>
              <a:ea typeface="Roboto"/>
              <a:cs typeface="Roboto"/>
              <a:sym typeface="Roboto"/>
            </a:endParaRPr>
          </a:p>
        </p:txBody>
      </p:sp>
      <p:sp>
        <p:nvSpPr>
          <p:cNvPr id="607" name="Google Shape;607;p13"/>
          <p:cNvSpPr txBox="1"/>
          <p:nvPr/>
        </p:nvSpPr>
        <p:spPr>
          <a:xfrm>
            <a:off x="160850" y="1602138"/>
            <a:ext cx="2904000" cy="1908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Roboto"/>
              <a:buChar char="-"/>
            </a:pPr>
            <a:r>
              <a:rPr b="1" i="0" lang="vi" sz="1400" u="none" cap="none" strike="noStrike">
                <a:solidFill>
                  <a:srgbClr val="000000"/>
                </a:solidFill>
                <a:latin typeface="Roboto"/>
                <a:ea typeface="Roboto"/>
                <a:cs typeface="Roboto"/>
                <a:sym typeface="Roboto"/>
              </a:rPr>
              <a:t>Key: Kernel</a:t>
            </a:r>
            <a:r>
              <a:rPr b="0" i="0" lang="vi"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a:p>
            <a:pPr indent="45720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dk1"/>
                </a:solidFill>
                <a:latin typeface="Roboto"/>
                <a:ea typeface="Roboto"/>
                <a:cs typeface="Roboto"/>
                <a:sym typeface="Roboto"/>
              </a:rPr>
              <a:t>Kernel chiết suất đặc trưng khác nhau của dữ liệu</a:t>
            </a:r>
            <a:endParaRPr b="0"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vi" sz="1400" u="none" cap="none" strike="noStrike">
                <a:solidFill>
                  <a:srgbClr val="000000"/>
                </a:solidFill>
                <a:latin typeface="Roboto"/>
                <a:ea typeface="Roboto"/>
                <a:cs typeface="Roboto"/>
                <a:sym typeface="Roboto"/>
              </a:rPr>
              <a:t>Kết quả của Convolutional layer phụ thuộc vào số lượng kernel </a:t>
            </a:r>
            <a:endParaRPr b="0" i="0" sz="1400" u="none" cap="none" strike="noStrike">
              <a:solidFill>
                <a:srgbClr val="000000"/>
              </a:solidFill>
              <a:latin typeface="Roboto"/>
              <a:ea typeface="Roboto"/>
              <a:cs typeface="Roboto"/>
              <a:sym typeface="Roboto"/>
            </a:endParaRPr>
          </a:p>
        </p:txBody>
      </p:sp>
      <p:sp>
        <p:nvSpPr>
          <p:cNvPr id="608" name="Google Shape;608;p13"/>
          <p:cNvSpPr txBox="1"/>
          <p:nvPr/>
        </p:nvSpPr>
        <p:spPr>
          <a:xfrm>
            <a:off x="160850" y="3380675"/>
            <a:ext cx="35286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vi" sz="1400" u="none" cap="none" strike="noStrike">
                <a:solidFill>
                  <a:srgbClr val="000000"/>
                </a:solidFill>
                <a:latin typeface="Roboto"/>
                <a:ea typeface="Roboto"/>
                <a:cs typeface="Roboto"/>
                <a:sym typeface="Roboto"/>
              </a:rPr>
              <a:t>Kernel k chiều là : F*F*K, với tham số stride(S), padding (P) </a:t>
            </a:r>
            <a:endParaRPr b="0" i="0" sz="1400" u="none" cap="none" strike="noStrike">
              <a:solidFill>
                <a:srgbClr val="000000"/>
              </a:solidFill>
              <a:latin typeface="Roboto"/>
              <a:ea typeface="Roboto"/>
              <a:cs typeface="Roboto"/>
              <a:sym typeface="Roboto"/>
            </a:endParaRPr>
          </a:p>
        </p:txBody>
      </p:sp>
      <p:sp>
        <p:nvSpPr>
          <p:cNvPr id="609" name="Google Shape;609;p13"/>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Convolutional Neural Network</a:t>
            </a:r>
            <a:endParaRPr>
              <a:solidFill>
                <a:schemeClr val="lt1"/>
              </a:solidFill>
            </a:endParaRPr>
          </a:p>
        </p:txBody>
      </p:sp>
      <p:sp>
        <p:nvSpPr>
          <p:cNvPr id="610" name="Google Shape;610;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highlight>
                  <a:schemeClr val="lt1"/>
                </a:highlight>
              </a:rPr>
              <a:t>‹#›</a:t>
            </a:fld>
            <a:endParaRPr>
              <a:highlight>
                <a:schemeClr val="lt1"/>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4"/>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6" name="Google Shape;616;p14"/>
          <p:cNvGrpSpPr/>
          <p:nvPr/>
        </p:nvGrpSpPr>
        <p:grpSpPr>
          <a:xfrm>
            <a:off x="7526971" y="530835"/>
            <a:ext cx="897020" cy="324600"/>
            <a:chOff x="7526971" y="530835"/>
            <a:chExt cx="897020" cy="324600"/>
          </a:xfrm>
        </p:grpSpPr>
        <p:grpSp>
          <p:nvGrpSpPr>
            <p:cNvPr id="617" name="Google Shape;617;p14"/>
            <p:cNvGrpSpPr/>
            <p:nvPr/>
          </p:nvGrpSpPr>
          <p:grpSpPr>
            <a:xfrm>
              <a:off x="7526971" y="530835"/>
              <a:ext cx="332201" cy="324420"/>
              <a:chOff x="3380213" y="4209475"/>
              <a:chExt cx="403450" cy="394000"/>
            </a:xfrm>
          </p:grpSpPr>
          <p:sp>
            <p:nvSpPr>
              <p:cNvPr id="618" name="Google Shape;618;p14"/>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4"/>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0" name="Google Shape;620;p14"/>
            <p:cNvGrpSpPr/>
            <p:nvPr/>
          </p:nvGrpSpPr>
          <p:grpSpPr>
            <a:xfrm>
              <a:off x="8054865" y="531011"/>
              <a:ext cx="369126" cy="324424"/>
              <a:chOff x="4467200" y="877100"/>
              <a:chExt cx="481825" cy="423475"/>
            </a:xfrm>
          </p:grpSpPr>
          <p:sp>
            <p:nvSpPr>
              <p:cNvPr id="621" name="Google Shape;621;p1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22" name="Google Shape;622;p1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23" name="Google Shape;623;p1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24" name="Google Shape;624;p1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625" name="Google Shape;625;p14"/>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Convolutional Neural Network</a:t>
            </a:r>
            <a:endParaRPr>
              <a:solidFill>
                <a:schemeClr val="lt1"/>
              </a:solidFill>
            </a:endParaRPr>
          </a:p>
        </p:txBody>
      </p:sp>
      <p:sp>
        <p:nvSpPr>
          <p:cNvPr id="626" name="Google Shape;626;p14"/>
          <p:cNvSpPr txBox="1"/>
          <p:nvPr/>
        </p:nvSpPr>
        <p:spPr>
          <a:xfrm>
            <a:off x="227100" y="1079225"/>
            <a:ext cx="44088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vi" sz="1900" u="none" cap="none" strike="noStrike">
                <a:solidFill>
                  <a:srgbClr val="000000"/>
                </a:solidFill>
                <a:latin typeface="Roboto"/>
                <a:ea typeface="Roboto"/>
                <a:cs typeface="Roboto"/>
                <a:sym typeface="Roboto"/>
              </a:rPr>
              <a:t>Pooling layer</a:t>
            </a:r>
            <a:endParaRPr b="1" i="0" sz="1900" u="none" cap="none" strike="noStrike">
              <a:solidFill>
                <a:srgbClr val="000000"/>
              </a:solidFill>
              <a:latin typeface="Roboto"/>
              <a:ea typeface="Roboto"/>
              <a:cs typeface="Roboto"/>
              <a:sym typeface="Roboto"/>
            </a:endParaRPr>
          </a:p>
        </p:txBody>
      </p:sp>
      <p:sp>
        <p:nvSpPr>
          <p:cNvPr id="627" name="Google Shape;627;p14"/>
          <p:cNvSpPr txBox="1"/>
          <p:nvPr/>
        </p:nvSpPr>
        <p:spPr>
          <a:xfrm>
            <a:off x="335475" y="2230375"/>
            <a:ext cx="4408800" cy="1293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Roboto"/>
              <a:buChar char="-"/>
            </a:pPr>
            <a:r>
              <a:rPr b="0" i="0" lang="vi" sz="1800" u="none" cap="none" strike="noStrike">
                <a:solidFill>
                  <a:srgbClr val="000000"/>
                </a:solidFill>
                <a:latin typeface="Roboto"/>
                <a:ea typeface="Roboto"/>
                <a:cs typeface="Roboto"/>
                <a:sym typeface="Roboto"/>
              </a:rPr>
              <a:t>Giảm kích thước dữ liệu</a:t>
            </a:r>
            <a:endParaRPr b="0"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b="0" i="0" lang="vi" sz="1800" u="none" cap="none" strike="noStrike">
                <a:solidFill>
                  <a:srgbClr val="000000"/>
                </a:solidFill>
                <a:latin typeface="Roboto"/>
                <a:ea typeface="Roboto"/>
                <a:cs typeface="Roboto"/>
                <a:sym typeface="Roboto"/>
              </a:rPr>
              <a:t>Giảm khối lượng tính toán</a:t>
            </a:r>
            <a:endParaRPr b="0"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b="0" i="0" lang="vi" sz="1800" u="none" cap="none" strike="noStrike">
                <a:solidFill>
                  <a:srgbClr val="000000"/>
                </a:solidFill>
                <a:latin typeface="Roboto"/>
                <a:ea typeface="Roboto"/>
                <a:cs typeface="Roboto"/>
                <a:sym typeface="Roboto"/>
              </a:rPr>
              <a:t>Có hai loại: max pooling và average pooling</a:t>
            </a:r>
            <a:endParaRPr b="0" i="0" sz="1800" u="none" cap="none" strike="noStrike">
              <a:solidFill>
                <a:srgbClr val="000000"/>
              </a:solidFill>
              <a:latin typeface="Roboto"/>
              <a:ea typeface="Roboto"/>
              <a:cs typeface="Roboto"/>
              <a:sym typeface="Roboto"/>
            </a:endParaRPr>
          </a:p>
        </p:txBody>
      </p:sp>
      <p:pic>
        <p:nvPicPr>
          <p:cNvPr id="628" name="Google Shape;628;p14"/>
          <p:cNvPicPr preferRelativeResize="0"/>
          <p:nvPr/>
        </p:nvPicPr>
        <p:blipFill rotWithShape="1">
          <a:blip r:embed="rId3">
            <a:alphaModFix/>
          </a:blip>
          <a:srcRect b="0" l="0" r="0" t="0"/>
          <a:stretch/>
        </p:blipFill>
        <p:spPr>
          <a:xfrm>
            <a:off x="4903125" y="1139250"/>
            <a:ext cx="4024725" cy="2964521"/>
          </a:xfrm>
          <a:prstGeom prst="rect">
            <a:avLst/>
          </a:prstGeom>
          <a:noFill/>
          <a:ln>
            <a:noFill/>
          </a:ln>
        </p:spPr>
      </p:pic>
      <p:sp>
        <p:nvSpPr>
          <p:cNvPr id="629" name="Google Shape;629;p14"/>
          <p:cNvSpPr txBox="1"/>
          <p:nvPr/>
        </p:nvSpPr>
        <p:spPr>
          <a:xfrm>
            <a:off x="5209875" y="1415975"/>
            <a:ext cx="1676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Roboto"/>
                <a:ea typeface="Roboto"/>
                <a:cs typeface="Roboto"/>
                <a:sym typeface="Roboto"/>
              </a:rPr>
              <a:t>pooling size (2,2)</a:t>
            </a:r>
            <a:endParaRPr b="0" i="0" sz="1400" u="none" cap="none" strike="noStrike">
              <a:solidFill>
                <a:srgbClr val="000000"/>
              </a:solidFill>
              <a:latin typeface="Roboto"/>
              <a:ea typeface="Roboto"/>
              <a:cs typeface="Roboto"/>
              <a:sym typeface="Roboto"/>
            </a:endParaRPr>
          </a:p>
        </p:txBody>
      </p:sp>
      <p:sp>
        <p:nvSpPr>
          <p:cNvPr id="630" name="Google Shape;630;p14"/>
          <p:cNvSpPr txBox="1"/>
          <p:nvPr/>
        </p:nvSpPr>
        <p:spPr>
          <a:xfrm>
            <a:off x="5638500" y="4263275"/>
            <a:ext cx="350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Roboto"/>
                <a:ea typeface="Roboto"/>
                <a:cs typeface="Roboto"/>
                <a:sym typeface="Roboto"/>
              </a:rPr>
              <a:t>Nguồn: Deep Learning cơ bản</a:t>
            </a:r>
            <a:endParaRPr b="0" i="0" sz="1400" u="none" cap="none" strike="noStrike">
              <a:solidFill>
                <a:srgbClr val="000000"/>
              </a:solidFill>
              <a:latin typeface="Roboto"/>
              <a:ea typeface="Roboto"/>
              <a:cs typeface="Roboto"/>
              <a:sym typeface="Roboto"/>
            </a:endParaRPr>
          </a:p>
        </p:txBody>
      </p:sp>
      <p:sp>
        <p:nvSpPr>
          <p:cNvPr id="631" name="Google Shape;631;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5"/>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7" name="Google Shape;637;p15"/>
          <p:cNvGrpSpPr/>
          <p:nvPr/>
        </p:nvGrpSpPr>
        <p:grpSpPr>
          <a:xfrm>
            <a:off x="7526971" y="530835"/>
            <a:ext cx="897020" cy="324600"/>
            <a:chOff x="7526971" y="530835"/>
            <a:chExt cx="897020" cy="324600"/>
          </a:xfrm>
        </p:grpSpPr>
        <p:grpSp>
          <p:nvGrpSpPr>
            <p:cNvPr id="638" name="Google Shape;638;p15"/>
            <p:cNvGrpSpPr/>
            <p:nvPr/>
          </p:nvGrpSpPr>
          <p:grpSpPr>
            <a:xfrm>
              <a:off x="7526971" y="530835"/>
              <a:ext cx="332201" cy="324420"/>
              <a:chOff x="3380213" y="4209475"/>
              <a:chExt cx="403450" cy="394000"/>
            </a:xfrm>
          </p:grpSpPr>
          <p:sp>
            <p:nvSpPr>
              <p:cNvPr id="639" name="Google Shape;639;p15"/>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5"/>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1" name="Google Shape;641;p15"/>
            <p:cNvGrpSpPr/>
            <p:nvPr/>
          </p:nvGrpSpPr>
          <p:grpSpPr>
            <a:xfrm>
              <a:off x="8054865" y="531011"/>
              <a:ext cx="369126" cy="324424"/>
              <a:chOff x="4467200" y="877100"/>
              <a:chExt cx="481825" cy="423475"/>
            </a:xfrm>
          </p:grpSpPr>
          <p:sp>
            <p:nvSpPr>
              <p:cNvPr id="642" name="Google Shape;642;p1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43" name="Google Shape;643;p1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44" name="Google Shape;644;p1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45" name="Google Shape;645;p1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646" name="Google Shape;646;p15"/>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Convolutional Neural Network</a:t>
            </a:r>
            <a:endParaRPr>
              <a:solidFill>
                <a:schemeClr val="lt1"/>
              </a:solidFill>
            </a:endParaRPr>
          </a:p>
        </p:txBody>
      </p:sp>
      <p:sp>
        <p:nvSpPr>
          <p:cNvPr id="647" name="Google Shape;647;p15"/>
          <p:cNvSpPr txBox="1"/>
          <p:nvPr/>
        </p:nvSpPr>
        <p:spPr>
          <a:xfrm>
            <a:off x="244925" y="1492550"/>
            <a:ext cx="44088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vi" sz="1900" u="none" cap="none" strike="noStrike">
                <a:solidFill>
                  <a:srgbClr val="000000"/>
                </a:solidFill>
                <a:latin typeface="Roboto"/>
                <a:ea typeface="Roboto"/>
                <a:cs typeface="Roboto"/>
                <a:sym typeface="Roboto"/>
              </a:rPr>
              <a:t>Fully connected layer </a:t>
            </a:r>
            <a:endParaRPr b="1" i="0" sz="1900" u="none" cap="none" strike="noStrike">
              <a:solidFill>
                <a:srgbClr val="000000"/>
              </a:solidFill>
              <a:latin typeface="Roboto"/>
              <a:ea typeface="Roboto"/>
              <a:cs typeface="Roboto"/>
              <a:sym typeface="Roboto"/>
            </a:endParaRPr>
          </a:p>
        </p:txBody>
      </p:sp>
      <p:sp>
        <p:nvSpPr>
          <p:cNvPr id="648" name="Google Shape;648;p15"/>
          <p:cNvSpPr txBox="1"/>
          <p:nvPr/>
        </p:nvSpPr>
        <p:spPr>
          <a:xfrm>
            <a:off x="336775" y="2081900"/>
            <a:ext cx="46959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Roboto"/>
                <a:ea typeface="Roboto"/>
                <a:cs typeface="Roboto"/>
                <a:sym typeface="Roboto"/>
              </a:rPr>
              <a:t>- Flatten: Chuyển đổi (kéo dãn) dữ liệu từ tensor → vector</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Roboto"/>
                <a:ea typeface="Roboto"/>
                <a:cs typeface="Roboto"/>
                <a:sym typeface="Roboto"/>
              </a:rPr>
              <a:t>- Kết thúc của một mô hình là fully connected layer để tạo ra output dự đoán</a:t>
            </a:r>
            <a:endParaRPr b="0" i="0" sz="1400" u="none" cap="none" strike="noStrike">
              <a:solidFill>
                <a:srgbClr val="000000"/>
              </a:solidFill>
              <a:latin typeface="Roboto"/>
              <a:ea typeface="Roboto"/>
              <a:cs typeface="Roboto"/>
              <a:sym typeface="Roboto"/>
            </a:endParaRPr>
          </a:p>
        </p:txBody>
      </p:sp>
      <p:sp>
        <p:nvSpPr>
          <p:cNvPr id="649" name="Google Shape;649;p15"/>
          <p:cNvSpPr txBox="1"/>
          <p:nvPr/>
        </p:nvSpPr>
        <p:spPr>
          <a:xfrm>
            <a:off x="5326825" y="4041325"/>
            <a:ext cx="350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Roboto"/>
                <a:ea typeface="Roboto"/>
                <a:cs typeface="Roboto"/>
                <a:sym typeface="Roboto"/>
              </a:rPr>
              <a:t>Nguồn: Deep Learning cơ bản</a:t>
            </a:r>
            <a:endParaRPr b="0" i="0" sz="1400" u="none" cap="none" strike="noStrike">
              <a:solidFill>
                <a:srgbClr val="000000"/>
              </a:solidFill>
              <a:latin typeface="Roboto"/>
              <a:ea typeface="Roboto"/>
              <a:cs typeface="Roboto"/>
              <a:sym typeface="Roboto"/>
            </a:endParaRPr>
          </a:p>
        </p:txBody>
      </p:sp>
      <p:pic>
        <p:nvPicPr>
          <p:cNvPr id="650" name="Google Shape;650;p15"/>
          <p:cNvPicPr preferRelativeResize="0"/>
          <p:nvPr/>
        </p:nvPicPr>
        <p:blipFill rotWithShape="1">
          <a:blip r:embed="rId3">
            <a:alphaModFix/>
          </a:blip>
          <a:srcRect b="0" l="0" r="0" t="0"/>
          <a:stretch/>
        </p:blipFill>
        <p:spPr>
          <a:xfrm>
            <a:off x="5032763" y="1969550"/>
            <a:ext cx="4093625" cy="1862458"/>
          </a:xfrm>
          <a:prstGeom prst="rect">
            <a:avLst/>
          </a:prstGeom>
          <a:noFill/>
          <a:ln>
            <a:noFill/>
          </a:ln>
        </p:spPr>
      </p:pic>
      <p:sp>
        <p:nvSpPr>
          <p:cNvPr id="651" name="Google Shape;651;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6"/>
          <p:cNvSpPr/>
          <p:nvPr/>
        </p:nvSpPr>
        <p:spPr>
          <a:xfrm rot="-2700000">
            <a:off x="914162" y="7435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7" name="Google Shape;657;p16"/>
          <p:cNvGrpSpPr/>
          <p:nvPr/>
        </p:nvGrpSpPr>
        <p:grpSpPr>
          <a:xfrm>
            <a:off x="7679371" y="683235"/>
            <a:ext cx="897020" cy="324600"/>
            <a:chOff x="7526971" y="530835"/>
            <a:chExt cx="897020" cy="324600"/>
          </a:xfrm>
        </p:grpSpPr>
        <p:grpSp>
          <p:nvGrpSpPr>
            <p:cNvPr id="658" name="Google Shape;658;p16"/>
            <p:cNvGrpSpPr/>
            <p:nvPr/>
          </p:nvGrpSpPr>
          <p:grpSpPr>
            <a:xfrm>
              <a:off x="7526971" y="530835"/>
              <a:ext cx="332201" cy="324420"/>
              <a:chOff x="3380213" y="4209475"/>
              <a:chExt cx="403450" cy="394000"/>
            </a:xfrm>
          </p:grpSpPr>
          <p:sp>
            <p:nvSpPr>
              <p:cNvPr id="659" name="Google Shape;659;p16"/>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6"/>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1" name="Google Shape;661;p16"/>
            <p:cNvGrpSpPr/>
            <p:nvPr/>
          </p:nvGrpSpPr>
          <p:grpSpPr>
            <a:xfrm>
              <a:off x="8054865" y="531011"/>
              <a:ext cx="369126" cy="324424"/>
              <a:chOff x="4467200" y="877100"/>
              <a:chExt cx="481825" cy="423475"/>
            </a:xfrm>
          </p:grpSpPr>
          <p:sp>
            <p:nvSpPr>
              <p:cNvPr id="662" name="Google Shape;662;p1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63" name="Google Shape;663;p1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64" name="Google Shape;664;p1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65" name="Google Shape;665;p1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666" name="Google Shape;666;p16"/>
          <p:cNvSpPr txBox="1"/>
          <p:nvPr>
            <p:ph type="title"/>
          </p:nvPr>
        </p:nvSpPr>
        <p:spPr>
          <a:xfrm>
            <a:off x="1229900" y="5212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Convolutional Neural Network</a:t>
            </a:r>
            <a:endParaRPr>
              <a:solidFill>
                <a:schemeClr val="lt1"/>
              </a:solidFill>
            </a:endParaRPr>
          </a:p>
        </p:txBody>
      </p:sp>
      <p:sp>
        <p:nvSpPr>
          <p:cNvPr id="667" name="Google Shape;667;p16"/>
          <p:cNvSpPr txBox="1"/>
          <p:nvPr/>
        </p:nvSpPr>
        <p:spPr>
          <a:xfrm>
            <a:off x="675575" y="1250163"/>
            <a:ext cx="2858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vi" sz="1800" u="none" cap="none" strike="noStrike">
                <a:solidFill>
                  <a:srgbClr val="000000"/>
                </a:solidFill>
                <a:latin typeface="Work Sans"/>
                <a:ea typeface="Work Sans"/>
                <a:cs typeface="Work Sans"/>
                <a:sym typeface="Work Sans"/>
              </a:rPr>
              <a:t>Mạng VGG</a:t>
            </a:r>
            <a:endParaRPr b="1" i="0" sz="1800" u="none" cap="none" strike="noStrike">
              <a:solidFill>
                <a:srgbClr val="000000"/>
              </a:solidFill>
              <a:latin typeface="Work Sans"/>
              <a:ea typeface="Work Sans"/>
              <a:cs typeface="Work Sans"/>
              <a:sym typeface="Work Sans"/>
            </a:endParaRPr>
          </a:p>
        </p:txBody>
      </p:sp>
      <p:sp>
        <p:nvSpPr>
          <p:cNvPr id="668" name="Google Shape;668;p16"/>
          <p:cNvSpPr txBox="1"/>
          <p:nvPr/>
        </p:nvSpPr>
        <p:spPr>
          <a:xfrm>
            <a:off x="575875" y="1664125"/>
            <a:ext cx="4408800" cy="2751300"/>
          </a:xfrm>
          <a:prstGeom prst="rect">
            <a:avLst/>
          </a:prstGeom>
          <a:noFill/>
          <a:ln>
            <a:noFill/>
          </a:ln>
        </p:spPr>
        <p:txBody>
          <a:bodyPr anchorCtr="0" anchor="t" bIns="91425" lIns="91425" spcFirstLastPara="1" rIns="91425" wrap="square" tIns="91425">
            <a:spAutoFit/>
          </a:bodyPr>
          <a:lstStyle/>
          <a:p>
            <a:pPr indent="457200" lvl="0" marL="0" marR="0" rtl="0" algn="l">
              <a:lnSpc>
                <a:spcPct val="115000"/>
              </a:lnSpc>
              <a:spcBef>
                <a:spcPts val="1200"/>
              </a:spcBef>
              <a:spcAft>
                <a:spcPts val="0"/>
              </a:spcAft>
              <a:buClr>
                <a:schemeClr val="dk1"/>
              </a:buClr>
              <a:buSzPts val="1100"/>
              <a:buFont typeface="Arial"/>
              <a:buNone/>
            </a:pPr>
            <a:r>
              <a:rPr b="0" i="0" lang="vi" sz="1500" u="none" cap="none" strike="noStrike">
                <a:solidFill>
                  <a:schemeClr val="dk1"/>
                </a:solidFill>
                <a:latin typeface="Arial"/>
                <a:ea typeface="Arial"/>
                <a:cs typeface="Arial"/>
                <a:sym typeface="Arial"/>
              </a:rPr>
              <a:t>VGG (Visual Geometry Group) là mạng CNN do K. Simonyan và A. Zisserman đề xuất trong bài báo “Very Deep Convolutional Networks for Large-Scale Image Recognition”. </a:t>
            </a:r>
            <a:endParaRPr b="0" i="0" sz="1500" u="none" cap="none" strike="noStrike">
              <a:solidFill>
                <a:schemeClr val="dk1"/>
              </a:solidFill>
              <a:latin typeface="Arial"/>
              <a:ea typeface="Arial"/>
              <a:cs typeface="Arial"/>
              <a:sym typeface="Arial"/>
            </a:endParaRPr>
          </a:p>
          <a:p>
            <a:pPr indent="457200" lvl="0" marL="0" marR="0" rtl="0" algn="l">
              <a:lnSpc>
                <a:spcPct val="115000"/>
              </a:lnSpc>
              <a:spcBef>
                <a:spcPts val="1200"/>
              </a:spcBef>
              <a:spcAft>
                <a:spcPts val="0"/>
              </a:spcAft>
              <a:buClr>
                <a:schemeClr val="dk1"/>
              </a:buClr>
              <a:buSzPts val="1100"/>
              <a:buFont typeface="Arial"/>
              <a:buNone/>
            </a:pPr>
            <a:r>
              <a:rPr b="0" i="0" lang="vi" sz="1500" u="none" cap="none" strike="noStrike">
                <a:solidFill>
                  <a:schemeClr val="dk1"/>
                </a:solidFill>
                <a:latin typeface="Arial"/>
                <a:ea typeface="Arial"/>
                <a:cs typeface="Arial"/>
                <a:sym typeface="Arial"/>
              </a:rPr>
              <a:t>Cơ sở của các mô hình nhận dạng đối tượng. </a:t>
            </a:r>
            <a:endParaRPr b="0" i="0" sz="1500" u="none" cap="none" strike="noStrike">
              <a:solidFill>
                <a:schemeClr val="dk1"/>
              </a:solidFill>
              <a:latin typeface="Arial"/>
              <a:ea typeface="Arial"/>
              <a:cs typeface="Arial"/>
              <a:sym typeface="Arial"/>
            </a:endParaRPr>
          </a:p>
          <a:p>
            <a:pPr indent="457200" lvl="0" marL="0" marR="0" rtl="0" algn="l">
              <a:lnSpc>
                <a:spcPct val="115000"/>
              </a:lnSpc>
              <a:spcBef>
                <a:spcPts val="1200"/>
              </a:spcBef>
              <a:spcAft>
                <a:spcPts val="0"/>
              </a:spcAft>
              <a:buClr>
                <a:schemeClr val="dk1"/>
              </a:buClr>
              <a:buSzPts val="1100"/>
              <a:buFont typeface="Arial"/>
              <a:buNone/>
            </a:pPr>
            <a:r>
              <a:rPr b="0" i="0" lang="vi" sz="1500" u="none" cap="none" strike="noStrike">
                <a:solidFill>
                  <a:schemeClr val="dk1"/>
                </a:solidFill>
                <a:latin typeface="Arial"/>
                <a:ea typeface="Arial"/>
                <a:cs typeface="Arial"/>
                <a:sym typeface="Arial"/>
              </a:rPr>
              <a:t>Độ chính xác 92,7% với 1000 phân lớp</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600"/>
              <a:buFont typeface="Arial"/>
              <a:buNone/>
            </a:pPr>
            <a:r>
              <a:t/>
            </a:r>
            <a:endParaRPr b="0" i="0" sz="1600" u="none" cap="none" strike="noStrike">
              <a:solidFill>
                <a:srgbClr val="000000"/>
              </a:solidFill>
              <a:latin typeface="Work Sans"/>
              <a:ea typeface="Work Sans"/>
              <a:cs typeface="Work Sans"/>
              <a:sym typeface="Work Sans"/>
            </a:endParaRPr>
          </a:p>
        </p:txBody>
      </p:sp>
      <p:pic>
        <p:nvPicPr>
          <p:cNvPr id="669" name="Google Shape;669;p16"/>
          <p:cNvPicPr preferRelativeResize="0"/>
          <p:nvPr/>
        </p:nvPicPr>
        <p:blipFill rotWithShape="1">
          <a:blip r:embed="rId3">
            <a:alphaModFix/>
          </a:blip>
          <a:srcRect b="0" l="0" r="0" t="0"/>
          <a:stretch/>
        </p:blipFill>
        <p:spPr>
          <a:xfrm>
            <a:off x="5700575" y="1062375"/>
            <a:ext cx="3405175" cy="3545350"/>
          </a:xfrm>
          <a:prstGeom prst="rect">
            <a:avLst/>
          </a:prstGeom>
          <a:noFill/>
          <a:ln>
            <a:noFill/>
          </a:ln>
        </p:spPr>
      </p:pic>
      <p:sp>
        <p:nvSpPr>
          <p:cNvPr id="670" name="Google Shape;670;p16"/>
          <p:cNvSpPr txBox="1"/>
          <p:nvPr/>
        </p:nvSpPr>
        <p:spPr>
          <a:xfrm>
            <a:off x="6184450" y="4607725"/>
            <a:ext cx="1982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vi" sz="1000" u="none" cap="none" strike="noStrike">
                <a:solidFill>
                  <a:schemeClr val="lt1"/>
                </a:solidFill>
                <a:latin typeface="Work Sans"/>
                <a:ea typeface="Work Sans"/>
                <a:cs typeface="Work Sans"/>
                <a:sym typeface="Work Sans"/>
              </a:rPr>
              <a:t>So sánh VGG16 với VGG19</a:t>
            </a:r>
            <a:endParaRPr b="0" i="0" sz="1000" u="none" cap="none" strike="noStrike">
              <a:solidFill>
                <a:schemeClr val="lt1"/>
              </a:solidFill>
              <a:latin typeface="Work Sans"/>
              <a:ea typeface="Work Sans"/>
              <a:cs typeface="Work Sans"/>
              <a:sym typeface="Work Sans"/>
            </a:endParaRPr>
          </a:p>
        </p:txBody>
      </p:sp>
      <p:sp>
        <p:nvSpPr>
          <p:cNvPr id="671" name="Google Shape;671;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7"/>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7" name="Google Shape;677;p17"/>
          <p:cNvGrpSpPr/>
          <p:nvPr/>
        </p:nvGrpSpPr>
        <p:grpSpPr>
          <a:xfrm>
            <a:off x="7526971" y="530835"/>
            <a:ext cx="897020" cy="324600"/>
            <a:chOff x="7526971" y="530835"/>
            <a:chExt cx="897020" cy="324600"/>
          </a:xfrm>
        </p:grpSpPr>
        <p:grpSp>
          <p:nvGrpSpPr>
            <p:cNvPr id="678" name="Google Shape;678;p17"/>
            <p:cNvGrpSpPr/>
            <p:nvPr/>
          </p:nvGrpSpPr>
          <p:grpSpPr>
            <a:xfrm>
              <a:off x="7526971" y="530835"/>
              <a:ext cx="332201" cy="324420"/>
              <a:chOff x="3380213" y="4209475"/>
              <a:chExt cx="403450" cy="394000"/>
            </a:xfrm>
          </p:grpSpPr>
          <p:sp>
            <p:nvSpPr>
              <p:cNvPr id="679" name="Google Shape;679;p17"/>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7"/>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1" name="Google Shape;681;p17"/>
            <p:cNvGrpSpPr/>
            <p:nvPr/>
          </p:nvGrpSpPr>
          <p:grpSpPr>
            <a:xfrm>
              <a:off x="8054865" y="531011"/>
              <a:ext cx="369126" cy="324424"/>
              <a:chOff x="4467200" y="877100"/>
              <a:chExt cx="481825" cy="423475"/>
            </a:xfrm>
          </p:grpSpPr>
          <p:sp>
            <p:nvSpPr>
              <p:cNvPr id="682" name="Google Shape;682;p1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83" name="Google Shape;683;p1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84" name="Google Shape;684;p1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685" name="Google Shape;685;p1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686" name="Google Shape;686;p17"/>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Recurrent Neural Network</a:t>
            </a:r>
            <a:endParaRPr>
              <a:solidFill>
                <a:schemeClr val="lt1"/>
              </a:solidFill>
            </a:endParaRPr>
          </a:p>
        </p:txBody>
      </p:sp>
      <p:sp>
        <p:nvSpPr>
          <p:cNvPr id="687" name="Google Shape;687;p17"/>
          <p:cNvSpPr txBox="1"/>
          <p:nvPr/>
        </p:nvSpPr>
        <p:spPr>
          <a:xfrm>
            <a:off x="720000" y="1326275"/>
            <a:ext cx="4408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vi" sz="1800" u="none" cap="none" strike="noStrike">
                <a:solidFill>
                  <a:srgbClr val="000000"/>
                </a:solidFill>
                <a:latin typeface="Roboto"/>
                <a:ea typeface="Roboto"/>
                <a:cs typeface="Roboto"/>
                <a:sym typeface="Roboto"/>
              </a:rPr>
              <a:t>LSTM - RNN</a:t>
            </a:r>
            <a:endParaRPr b="1" i="0" sz="1800" u="none" cap="none" strike="noStrike">
              <a:solidFill>
                <a:srgbClr val="000000"/>
              </a:solidFill>
              <a:latin typeface="Roboto"/>
              <a:ea typeface="Roboto"/>
              <a:cs typeface="Roboto"/>
              <a:sym typeface="Roboto"/>
            </a:endParaRPr>
          </a:p>
        </p:txBody>
      </p:sp>
      <p:sp>
        <p:nvSpPr>
          <p:cNvPr id="688" name="Google Shape;688;p17"/>
          <p:cNvSpPr txBox="1"/>
          <p:nvPr/>
        </p:nvSpPr>
        <p:spPr>
          <a:xfrm>
            <a:off x="720000" y="2059888"/>
            <a:ext cx="44088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b="0" i="0" lang="vi" sz="1800" u="none" cap="none" strike="noStrike">
                <a:solidFill>
                  <a:srgbClr val="000000"/>
                </a:solidFill>
                <a:latin typeface="Roboto"/>
                <a:ea typeface="Roboto"/>
                <a:cs typeface="Roboto"/>
                <a:sym typeface="Roboto"/>
              </a:rPr>
              <a:t>Recurrent Neural Network - RNN</a:t>
            </a:r>
            <a:endParaRPr b="0"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b="0" i="0" lang="vi" sz="1800" u="none" cap="none" strike="noStrike">
                <a:solidFill>
                  <a:srgbClr val="000000"/>
                </a:solidFill>
                <a:latin typeface="Roboto"/>
                <a:ea typeface="Roboto"/>
                <a:cs typeface="Roboto"/>
                <a:sym typeface="Roboto"/>
              </a:rPr>
              <a:t>Ý tưởng sử dụng bộ nhớ để lưu lại kết quả bước trước đó và dùng nó để dự đoán cho bước hiện tại</a:t>
            </a:r>
            <a:endParaRPr b="0" i="0" sz="1800" u="none" cap="none" strike="noStrike">
              <a:solidFill>
                <a:srgbClr val="000000"/>
              </a:solidFill>
              <a:latin typeface="Roboto"/>
              <a:ea typeface="Roboto"/>
              <a:cs typeface="Roboto"/>
              <a:sym typeface="Roboto"/>
            </a:endParaRPr>
          </a:p>
        </p:txBody>
      </p:sp>
      <p:pic>
        <p:nvPicPr>
          <p:cNvPr id="689" name="Google Shape;689;p17"/>
          <p:cNvPicPr preferRelativeResize="0"/>
          <p:nvPr/>
        </p:nvPicPr>
        <p:blipFill rotWithShape="1">
          <a:blip r:embed="rId3">
            <a:alphaModFix/>
          </a:blip>
          <a:srcRect b="0" l="0" r="0" t="0"/>
          <a:stretch/>
        </p:blipFill>
        <p:spPr>
          <a:xfrm>
            <a:off x="6002150" y="1103075"/>
            <a:ext cx="3096487" cy="3483525"/>
          </a:xfrm>
          <a:prstGeom prst="rect">
            <a:avLst/>
          </a:prstGeom>
          <a:noFill/>
          <a:ln>
            <a:noFill/>
          </a:ln>
        </p:spPr>
      </p:pic>
      <p:sp>
        <p:nvSpPr>
          <p:cNvPr id="690" name="Google Shape;690;p17"/>
          <p:cNvSpPr txBox="1"/>
          <p:nvPr/>
        </p:nvSpPr>
        <p:spPr>
          <a:xfrm>
            <a:off x="6086350" y="4635125"/>
            <a:ext cx="3222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vi" sz="1100" u="none" cap="none" strike="noStrike">
                <a:solidFill>
                  <a:schemeClr val="lt1"/>
                </a:solidFill>
                <a:latin typeface="Roboto"/>
                <a:ea typeface="Roboto"/>
                <a:cs typeface="Roboto"/>
                <a:sym typeface="Roboto"/>
              </a:rPr>
              <a:t>nguồn : viblo - RNN tổng quan và ứng dụng </a:t>
            </a:r>
            <a:endParaRPr b="0" i="0" sz="1100" u="none" cap="none" strike="noStrike">
              <a:solidFill>
                <a:schemeClr val="lt1"/>
              </a:solidFill>
              <a:latin typeface="Roboto"/>
              <a:ea typeface="Roboto"/>
              <a:cs typeface="Roboto"/>
              <a:sym typeface="Roboto"/>
            </a:endParaRPr>
          </a:p>
        </p:txBody>
      </p:sp>
      <p:sp>
        <p:nvSpPr>
          <p:cNvPr id="691" name="Google Shape;691;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8"/>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7" name="Google Shape;697;p18"/>
          <p:cNvGrpSpPr/>
          <p:nvPr/>
        </p:nvGrpSpPr>
        <p:grpSpPr>
          <a:xfrm>
            <a:off x="7526971" y="530835"/>
            <a:ext cx="897020" cy="324600"/>
            <a:chOff x="7526971" y="530835"/>
            <a:chExt cx="897020" cy="324600"/>
          </a:xfrm>
        </p:grpSpPr>
        <p:grpSp>
          <p:nvGrpSpPr>
            <p:cNvPr id="698" name="Google Shape;698;p18"/>
            <p:cNvGrpSpPr/>
            <p:nvPr/>
          </p:nvGrpSpPr>
          <p:grpSpPr>
            <a:xfrm>
              <a:off x="7526971" y="530835"/>
              <a:ext cx="332201" cy="324420"/>
              <a:chOff x="3380213" y="4209475"/>
              <a:chExt cx="403450" cy="394000"/>
            </a:xfrm>
          </p:grpSpPr>
          <p:sp>
            <p:nvSpPr>
              <p:cNvPr id="699" name="Google Shape;699;p18"/>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8"/>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1" name="Google Shape;701;p18"/>
            <p:cNvGrpSpPr/>
            <p:nvPr/>
          </p:nvGrpSpPr>
          <p:grpSpPr>
            <a:xfrm>
              <a:off x="8054865" y="531011"/>
              <a:ext cx="369126" cy="324424"/>
              <a:chOff x="4467200" y="877100"/>
              <a:chExt cx="481825" cy="423475"/>
            </a:xfrm>
          </p:grpSpPr>
          <p:sp>
            <p:nvSpPr>
              <p:cNvPr id="702" name="Google Shape;702;p1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03" name="Google Shape;703;p1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04" name="Google Shape;704;p1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05" name="Google Shape;705;p1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706" name="Google Shape;706;p18"/>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Recurrent Neural Network</a:t>
            </a:r>
            <a:endParaRPr>
              <a:solidFill>
                <a:schemeClr val="lt1"/>
              </a:solidFill>
            </a:endParaRPr>
          </a:p>
        </p:txBody>
      </p:sp>
      <p:pic>
        <p:nvPicPr>
          <p:cNvPr id="707" name="Google Shape;707;p18"/>
          <p:cNvPicPr preferRelativeResize="0"/>
          <p:nvPr/>
        </p:nvPicPr>
        <p:blipFill rotWithShape="1">
          <a:blip r:embed="rId3">
            <a:alphaModFix/>
          </a:blip>
          <a:srcRect b="0" l="0" r="0" t="0"/>
          <a:stretch/>
        </p:blipFill>
        <p:spPr>
          <a:xfrm>
            <a:off x="1077500" y="1848750"/>
            <a:ext cx="7346399" cy="2426059"/>
          </a:xfrm>
          <a:prstGeom prst="rect">
            <a:avLst/>
          </a:prstGeom>
          <a:noFill/>
          <a:ln>
            <a:noFill/>
          </a:ln>
        </p:spPr>
      </p:pic>
      <p:sp>
        <p:nvSpPr>
          <p:cNvPr id="708" name="Google Shape;708;p18"/>
          <p:cNvSpPr txBox="1"/>
          <p:nvPr/>
        </p:nvSpPr>
        <p:spPr>
          <a:xfrm>
            <a:off x="413225" y="1117238"/>
            <a:ext cx="2717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vi" sz="1600" u="none" cap="none" strike="noStrike">
                <a:solidFill>
                  <a:srgbClr val="000000"/>
                </a:solidFill>
                <a:latin typeface="Roboto"/>
                <a:ea typeface="Roboto"/>
                <a:cs typeface="Roboto"/>
                <a:sym typeface="Roboto"/>
              </a:rPr>
              <a:t>Các loại mô hình RNN</a:t>
            </a:r>
            <a:r>
              <a:rPr b="0" i="0" lang="vi" sz="1400" u="none" cap="none" strike="noStrike">
                <a:solidFill>
                  <a:srgbClr val="000000"/>
                </a:solidFill>
                <a:latin typeface="Roboto"/>
                <a:ea typeface="Roboto"/>
                <a:cs typeface="Roboto"/>
                <a:sym typeface="Roboto"/>
              </a:rPr>
              <a:t> </a:t>
            </a:r>
            <a:endParaRPr b="0" i="0" sz="1400" u="none" cap="none" strike="noStrike">
              <a:solidFill>
                <a:srgbClr val="000000"/>
              </a:solidFill>
              <a:latin typeface="Roboto"/>
              <a:ea typeface="Roboto"/>
              <a:cs typeface="Roboto"/>
              <a:sym typeface="Roboto"/>
            </a:endParaRPr>
          </a:p>
        </p:txBody>
      </p:sp>
      <p:sp>
        <p:nvSpPr>
          <p:cNvPr id="709" name="Google Shape;709;p18"/>
          <p:cNvSpPr txBox="1"/>
          <p:nvPr/>
        </p:nvSpPr>
        <p:spPr>
          <a:xfrm>
            <a:off x="1959425" y="4575200"/>
            <a:ext cx="4408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vi" sz="1200" u="none" cap="none" strike="noStrike">
                <a:solidFill>
                  <a:schemeClr val="lt1"/>
                </a:solidFill>
                <a:latin typeface="Work Sans"/>
                <a:ea typeface="Work Sans"/>
                <a:cs typeface="Work Sans"/>
                <a:sym typeface="Work Sans"/>
              </a:rPr>
              <a:t>Nguồn : https://nttuan8.com/bai-13-recurrent-neural-network/</a:t>
            </a:r>
            <a:endParaRPr b="0" i="0" sz="1200" u="none" cap="none" strike="noStrike">
              <a:solidFill>
                <a:schemeClr val="lt1"/>
              </a:solidFill>
              <a:latin typeface="Work Sans"/>
              <a:ea typeface="Work Sans"/>
              <a:cs typeface="Work Sans"/>
              <a:sym typeface="Work Sans"/>
            </a:endParaRPr>
          </a:p>
        </p:txBody>
      </p:sp>
      <p:sp>
        <p:nvSpPr>
          <p:cNvPr id="710" name="Google Shape;710;p18"/>
          <p:cNvSpPr txBox="1"/>
          <p:nvPr/>
        </p:nvSpPr>
        <p:spPr>
          <a:xfrm>
            <a:off x="290675" y="1502400"/>
            <a:ext cx="825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711" name="Google Shape;711;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9"/>
          <p:cNvSpPr txBox="1"/>
          <p:nvPr/>
        </p:nvSpPr>
        <p:spPr>
          <a:xfrm>
            <a:off x="311725" y="1471475"/>
            <a:ext cx="4408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717" name="Google Shape;717;p19"/>
          <p:cNvSpPr txBox="1"/>
          <p:nvPr/>
        </p:nvSpPr>
        <p:spPr>
          <a:xfrm>
            <a:off x="244925" y="2411025"/>
            <a:ext cx="4047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718" name="Google Shape;718;p19"/>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9" name="Google Shape;719;p19"/>
          <p:cNvGrpSpPr/>
          <p:nvPr/>
        </p:nvGrpSpPr>
        <p:grpSpPr>
          <a:xfrm>
            <a:off x="7526971" y="530835"/>
            <a:ext cx="897020" cy="324600"/>
            <a:chOff x="7526971" y="530835"/>
            <a:chExt cx="897020" cy="324600"/>
          </a:xfrm>
        </p:grpSpPr>
        <p:grpSp>
          <p:nvGrpSpPr>
            <p:cNvPr id="720" name="Google Shape;720;p19"/>
            <p:cNvGrpSpPr/>
            <p:nvPr/>
          </p:nvGrpSpPr>
          <p:grpSpPr>
            <a:xfrm>
              <a:off x="7526971" y="530835"/>
              <a:ext cx="332201" cy="324420"/>
              <a:chOff x="3380213" y="4209475"/>
              <a:chExt cx="403450" cy="394000"/>
            </a:xfrm>
          </p:grpSpPr>
          <p:sp>
            <p:nvSpPr>
              <p:cNvPr id="721" name="Google Shape;721;p19"/>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9"/>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3" name="Google Shape;723;p19"/>
            <p:cNvGrpSpPr/>
            <p:nvPr/>
          </p:nvGrpSpPr>
          <p:grpSpPr>
            <a:xfrm>
              <a:off x="8054865" y="531011"/>
              <a:ext cx="369126" cy="324424"/>
              <a:chOff x="4467200" y="877100"/>
              <a:chExt cx="481825" cy="423475"/>
            </a:xfrm>
          </p:grpSpPr>
          <p:sp>
            <p:nvSpPr>
              <p:cNvPr id="724" name="Google Shape;724;p1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25" name="Google Shape;725;p1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26" name="Google Shape;726;p1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27" name="Google Shape;727;p1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728" name="Google Shape;728;p19"/>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Recurrent Neural Network</a:t>
            </a:r>
            <a:endParaRPr>
              <a:solidFill>
                <a:schemeClr val="lt1"/>
              </a:solidFill>
            </a:endParaRPr>
          </a:p>
        </p:txBody>
      </p:sp>
      <p:sp>
        <p:nvSpPr>
          <p:cNvPr id="729" name="Google Shape;729;p19"/>
          <p:cNvSpPr txBox="1"/>
          <p:nvPr/>
        </p:nvSpPr>
        <p:spPr>
          <a:xfrm>
            <a:off x="413225" y="1117238"/>
            <a:ext cx="2717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vi" sz="1600" u="none" cap="none" strike="noStrike">
                <a:solidFill>
                  <a:srgbClr val="000000"/>
                </a:solidFill>
                <a:latin typeface="Roboto"/>
                <a:ea typeface="Roboto"/>
                <a:cs typeface="Roboto"/>
                <a:sym typeface="Roboto"/>
              </a:rPr>
              <a:t>Mô hình RNN </a:t>
            </a:r>
            <a:endParaRPr b="0" i="0" sz="1400" u="none" cap="none" strike="noStrike">
              <a:solidFill>
                <a:srgbClr val="000000"/>
              </a:solidFill>
              <a:latin typeface="Roboto"/>
              <a:ea typeface="Roboto"/>
              <a:cs typeface="Roboto"/>
              <a:sym typeface="Roboto"/>
            </a:endParaRPr>
          </a:p>
        </p:txBody>
      </p:sp>
      <p:pic>
        <p:nvPicPr>
          <p:cNvPr id="730" name="Google Shape;730;p19"/>
          <p:cNvPicPr preferRelativeResize="0"/>
          <p:nvPr/>
        </p:nvPicPr>
        <p:blipFill rotWithShape="1">
          <a:blip r:embed="rId3">
            <a:alphaModFix/>
          </a:blip>
          <a:srcRect b="0" l="0" r="0" t="0"/>
          <a:stretch/>
        </p:blipFill>
        <p:spPr>
          <a:xfrm>
            <a:off x="611675" y="1471475"/>
            <a:ext cx="4885975" cy="3109250"/>
          </a:xfrm>
          <a:prstGeom prst="rect">
            <a:avLst/>
          </a:prstGeom>
          <a:noFill/>
          <a:ln>
            <a:noFill/>
          </a:ln>
        </p:spPr>
      </p:pic>
      <p:sp>
        <p:nvSpPr>
          <p:cNvPr id="731" name="Google Shape;731;p19"/>
          <p:cNvSpPr txBox="1"/>
          <p:nvPr/>
        </p:nvSpPr>
        <p:spPr>
          <a:xfrm>
            <a:off x="523500" y="4527900"/>
            <a:ext cx="8337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Work Sans"/>
                <a:ea typeface="Work Sans"/>
                <a:cs typeface="Work Sans"/>
                <a:sym typeface="Work Sans"/>
              </a:rPr>
              <a:t>Kiến trúc RNN. Nguồn: https://www.researchgate.net/figure/Basic-RNN-structure_fig1_334464982</a:t>
            </a:r>
            <a:endParaRPr b="0" i="0" sz="1400" u="none" cap="none" strike="noStrike">
              <a:solidFill>
                <a:schemeClr val="lt1"/>
              </a:solidFill>
              <a:latin typeface="Work Sans"/>
              <a:ea typeface="Work Sans"/>
              <a:cs typeface="Work Sans"/>
              <a:sym typeface="Work Sans"/>
            </a:endParaRPr>
          </a:p>
        </p:txBody>
      </p:sp>
      <p:sp>
        <p:nvSpPr>
          <p:cNvPr id="732" name="Google Shape;732;p19"/>
          <p:cNvSpPr txBox="1"/>
          <p:nvPr/>
        </p:nvSpPr>
        <p:spPr>
          <a:xfrm>
            <a:off x="6059650" y="1471475"/>
            <a:ext cx="26568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Work Sans"/>
                <a:ea typeface="Work Sans"/>
                <a:cs typeface="Work Sans"/>
                <a:sym typeface="Work Sans"/>
              </a:rPr>
              <a:t>Ưu điểm: </a:t>
            </a:r>
            <a:endParaRPr b="0" i="0" sz="1400" u="none" cap="none" strike="noStrike">
              <a:solidFill>
                <a:srgbClr val="000000"/>
              </a:solidFill>
              <a:latin typeface="Work Sans"/>
              <a:ea typeface="Work Sans"/>
              <a:cs typeface="Work Sans"/>
              <a:sym typeface="Work Sans"/>
            </a:endParaRPr>
          </a:p>
          <a:p>
            <a:pPr indent="-317500" lvl="0" marL="457200" marR="0" rtl="0" algn="l">
              <a:lnSpc>
                <a:spcPct val="100000"/>
              </a:lnSpc>
              <a:spcBef>
                <a:spcPts val="0"/>
              </a:spcBef>
              <a:spcAft>
                <a:spcPts val="0"/>
              </a:spcAft>
              <a:buClr>
                <a:srgbClr val="000000"/>
              </a:buClr>
              <a:buSzPts val="1400"/>
              <a:buFont typeface="Work Sans"/>
              <a:buChar char="-"/>
            </a:pPr>
            <a:r>
              <a:rPr b="0" i="0" lang="vi" sz="1400" u="none" cap="none" strike="noStrike">
                <a:solidFill>
                  <a:srgbClr val="000000"/>
                </a:solidFill>
                <a:latin typeface="Work Sans"/>
                <a:ea typeface="Work Sans"/>
                <a:cs typeface="Work Sans"/>
                <a:sym typeface="Work Sans"/>
              </a:rPr>
              <a:t>Xử lý dữ liệu dạng time-series</a:t>
            </a:r>
            <a:endParaRPr b="0" i="0" sz="1400" u="none" cap="none" strike="noStrike">
              <a:solidFill>
                <a:srgbClr val="000000"/>
              </a:solidFill>
              <a:latin typeface="Work Sans"/>
              <a:ea typeface="Work Sans"/>
              <a:cs typeface="Work Sans"/>
              <a:sym typeface="Work Sans"/>
            </a:endParaRPr>
          </a:p>
          <a:p>
            <a:pPr indent="-317500" lvl="0" marL="457200" marR="0" rtl="0" algn="l">
              <a:lnSpc>
                <a:spcPct val="100000"/>
              </a:lnSpc>
              <a:spcBef>
                <a:spcPts val="0"/>
              </a:spcBef>
              <a:spcAft>
                <a:spcPts val="0"/>
              </a:spcAft>
              <a:buClr>
                <a:srgbClr val="000000"/>
              </a:buClr>
              <a:buSzPts val="1400"/>
              <a:buFont typeface="Work Sans"/>
              <a:buChar char="-"/>
            </a:pPr>
            <a:r>
              <a:rPr b="0" i="0" lang="vi" sz="1400" u="none" cap="none" strike="noStrike">
                <a:solidFill>
                  <a:srgbClr val="000000"/>
                </a:solidFill>
                <a:latin typeface="Work Sans"/>
                <a:ea typeface="Work Sans"/>
                <a:cs typeface="Work Sans"/>
                <a:sym typeface="Work Sans"/>
              </a:rPr>
              <a:t>Chia sẻ W giữa các state</a:t>
            </a:r>
            <a:endParaRPr b="0" i="0" sz="1400" u="none" cap="none" strike="noStrike">
              <a:solidFill>
                <a:srgbClr val="000000"/>
              </a:solidFill>
              <a:latin typeface="Work Sans"/>
              <a:ea typeface="Work Sans"/>
              <a:cs typeface="Work Sans"/>
              <a:sym typeface="Work Sans"/>
            </a:endParaRPr>
          </a:p>
        </p:txBody>
      </p:sp>
      <p:sp>
        <p:nvSpPr>
          <p:cNvPr id="733" name="Google Shape;733;p19"/>
          <p:cNvSpPr txBox="1"/>
          <p:nvPr/>
        </p:nvSpPr>
        <p:spPr>
          <a:xfrm>
            <a:off x="6203700" y="2695850"/>
            <a:ext cx="26568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Work Sans"/>
                <a:ea typeface="Work Sans"/>
                <a:cs typeface="Work Sans"/>
                <a:sym typeface="Work Sans"/>
              </a:rPr>
              <a:t>Nhược điểm: </a:t>
            </a:r>
            <a:endParaRPr b="0" i="0" sz="1400" u="none" cap="none" strike="noStrike">
              <a:solidFill>
                <a:srgbClr val="000000"/>
              </a:solidFill>
              <a:latin typeface="Work Sans"/>
              <a:ea typeface="Work Sans"/>
              <a:cs typeface="Work Sans"/>
              <a:sym typeface="Work Sans"/>
            </a:endParaRPr>
          </a:p>
          <a:p>
            <a:pPr indent="-317500" lvl="0" marL="457200" marR="0" rtl="0" algn="l">
              <a:lnSpc>
                <a:spcPct val="100000"/>
              </a:lnSpc>
              <a:spcBef>
                <a:spcPts val="0"/>
              </a:spcBef>
              <a:spcAft>
                <a:spcPts val="0"/>
              </a:spcAft>
              <a:buClr>
                <a:srgbClr val="000000"/>
              </a:buClr>
              <a:buSzPts val="1400"/>
              <a:buFont typeface="Work Sans"/>
              <a:buChar char="-"/>
            </a:pPr>
            <a:r>
              <a:rPr b="0" i="0" lang="vi" sz="1400" u="none" cap="none" strike="noStrike">
                <a:solidFill>
                  <a:srgbClr val="000000"/>
                </a:solidFill>
                <a:latin typeface="Work Sans"/>
                <a:ea typeface="Work Sans"/>
                <a:cs typeface="Work Sans"/>
                <a:sym typeface="Work Sans"/>
              </a:rPr>
              <a:t>Quá trình feedforward chậm</a:t>
            </a:r>
            <a:endParaRPr b="0" i="0" sz="1400" u="none" cap="none" strike="noStrike">
              <a:solidFill>
                <a:srgbClr val="000000"/>
              </a:solidFill>
              <a:latin typeface="Work Sans"/>
              <a:ea typeface="Work Sans"/>
              <a:cs typeface="Work Sans"/>
              <a:sym typeface="Work Sans"/>
            </a:endParaRPr>
          </a:p>
          <a:p>
            <a:pPr indent="-317500" lvl="0" marL="457200" marR="0" rtl="0" algn="l">
              <a:lnSpc>
                <a:spcPct val="100000"/>
              </a:lnSpc>
              <a:spcBef>
                <a:spcPts val="0"/>
              </a:spcBef>
              <a:spcAft>
                <a:spcPts val="0"/>
              </a:spcAft>
              <a:buClr>
                <a:srgbClr val="000000"/>
              </a:buClr>
              <a:buSzPts val="1400"/>
              <a:buFont typeface="Work Sans"/>
              <a:buChar char="-"/>
            </a:pPr>
            <a:r>
              <a:rPr b="0" i="0" lang="vi" sz="1400" u="none" cap="none" strike="noStrike">
                <a:solidFill>
                  <a:srgbClr val="000000"/>
                </a:solidFill>
                <a:latin typeface="Work Sans"/>
                <a:ea typeface="Work Sans"/>
                <a:cs typeface="Work Sans"/>
                <a:sym typeface="Work Sans"/>
              </a:rPr>
              <a:t>Tính toán đạo hàm xảy ra exploding và gradient vanishing</a:t>
            </a:r>
            <a:endParaRPr b="0" i="0" sz="1400" u="none" cap="none" strike="noStrike">
              <a:solidFill>
                <a:srgbClr val="000000"/>
              </a:solidFill>
              <a:latin typeface="Work Sans"/>
              <a:ea typeface="Work Sans"/>
              <a:cs typeface="Work Sans"/>
              <a:sym typeface="Work Sans"/>
            </a:endParaRPr>
          </a:p>
        </p:txBody>
      </p:sp>
      <p:sp>
        <p:nvSpPr>
          <p:cNvPr id="734" name="Google Shape;734;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
          <p:cNvSpPr txBox="1"/>
          <p:nvPr>
            <p:ph idx="4294967295"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Table of contents</a:t>
            </a:r>
            <a:endParaRPr>
              <a:solidFill>
                <a:schemeClr val="lt1"/>
              </a:solidFill>
            </a:endParaRPr>
          </a:p>
        </p:txBody>
      </p:sp>
      <p:sp>
        <p:nvSpPr>
          <p:cNvPr id="327" name="Google Shape;327;p2"/>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8" name="Google Shape;328;p2"/>
          <p:cNvGrpSpPr/>
          <p:nvPr/>
        </p:nvGrpSpPr>
        <p:grpSpPr>
          <a:xfrm>
            <a:off x="7526971" y="530835"/>
            <a:ext cx="897020" cy="324600"/>
            <a:chOff x="7526971" y="530835"/>
            <a:chExt cx="897020" cy="324600"/>
          </a:xfrm>
        </p:grpSpPr>
        <p:grpSp>
          <p:nvGrpSpPr>
            <p:cNvPr id="329" name="Google Shape;329;p2"/>
            <p:cNvGrpSpPr/>
            <p:nvPr/>
          </p:nvGrpSpPr>
          <p:grpSpPr>
            <a:xfrm>
              <a:off x="7526971" y="530835"/>
              <a:ext cx="332201" cy="324420"/>
              <a:chOff x="3380213" y="4209475"/>
              <a:chExt cx="403450" cy="394000"/>
            </a:xfrm>
          </p:grpSpPr>
          <p:sp>
            <p:nvSpPr>
              <p:cNvPr id="330" name="Google Shape;330;p2"/>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2" name="Google Shape;332;p2"/>
            <p:cNvGrpSpPr/>
            <p:nvPr/>
          </p:nvGrpSpPr>
          <p:grpSpPr>
            <a:xfrm>
              <a:off x="8054865" y="531011"/>
              <a:ext cx="369126" cy="324424"/>
              <a:chOff x="4467200" y="877100"/>
              <a:chExt cx="481825" cy="423475"/>
            </a:xfrm>
          </p:grpSpPr>
          <p:sp>
            <p:nvSpPr>
              <p:cNvPr id="333" name="Google Shape;333;p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34" name="Google Shape;334;p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35" name="Google Shape;335;p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36" name="Google Shape;336;p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337" name="Google Shape;337;p2"/>
          <p:cNvSpPr txBox="1"/>
          <p:nvPr>
            <p:ph idx="4294967295" type="title"/>
          </p:nvPr>
        </p:nvSpPr>
        <p:spPr>
          <a:xfrm>
            <a:off x="322350" y="1230756"/>
            <a:ext cx="1226700" cy="697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000"/>
              <a:buNone/>
            </a:pPr>
            <a:r>
              <a:rPr lang="vi" sz="2000"/>
              <a:t>01</a:t>
            </a:r>
            <a:endParaRPr sz="2000"/>
          </a:p>
        </p:txBody>
      </p:sp>
      <p:sp>
        <p:nvSpPr>
          <p:cNvPr id="338" name="Google Shape;338;p2"/>
          <p:cNvSpPr txBox="1"/>
          <p:nvPr>
            <p:ph idx="4294967295" type="title"/>
          </p:nvPr>
        </p:nvSpPr>
        <p:spPr>
          <a:xfrm>
            <a:off x="322350" y="1969368"/>
            <a:ext cx="1226700" cy="697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000"/>
              <a:buNone/>
            </a:pPr>
            <a:r>
              <a:rPr lang="vi" sz="2000"/>
              <a:t>03</a:t>
            </a:r>
            <a:endParaRPr sz="2000"/>
          </a:p>
        </p:txBody>
      </p:sp>
      <p:sp>
        <p:nvSpPr>
          <p:cNvPr id="339" name="Google Shape;339;p2"/>
          <p:cNvSpPr txBox="1"/>
          <p:nvPr>
            <p:ph idx="4294967295" type="title"/>
          </p:nvPr>
        </p:nvSpPr>
        <p:spPr>
          <a:xfrm flipH="1">
            <a:off x="7760163" y="1233506"/>
            <a:ext cx="1226700" cy="697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000"/>
              <a:buNone/>
            </a:pPr>
            <a:r>
              <a:rPr lang="vi" sz="2000"/>
              <a:t>02</a:t>
            </a:r>
            <a:endParaRPr sz="2000"/>
          </a:p>
        </p:txBody>
      </p:sp>
      <p:sp>
        <p:nvSpPr>
          <p:cNvPr id="340" name="Google Shape;340;p2"/>
          <p:cNvSpPr txBox="1"/>
          <p:nvPr>
            <p:ph idx="4294967295" type="title"/>
          </p:nvPr>
        </p:nvSpPr>
        <p:spPr>
          <a:xfrm flipH="1">
            <a:off x="7760163" y="2007793"/>
            <a:ext cx="1226700" cy="697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000"/>
              <a:buNone/>
            </a:pPr>
            <a:r>
              <a:rPr lang="vi" sz="2000"/>
              <a:t>04</a:t>
            </a:r>
            <a:endParaRPr sz="2000"/>
          </a:p>
        </p:txBody>
      </p:sp>
      <p:sp>
        <p:nvSpPr>
          <p:cNvPr id="341" name="Google Shape;341;p2"/>
          <p:cNvSpPr/>
          <p:nvPr/>
        </p:nvSpPr>
        <p:spPr>
          <a:xfrm>
            <a:off x="1321125" y="1227375"/>
            <a:ext cx="3250880" cy="629940"/>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1400"/>
              <a:buFont typeface="Arial"/>
              <a:buNone/>
            </a:pPr>
            <a:r>
              <a:rPr b="0" i="0" lang="vi" sz="1600" u="none" cap="none" strike="noStrike">
                <a:solidFill>
                  <a:schemeClr val="lt1"/>
                </a:solidFill>
                <a:latin typeface="Arial"/>
                <a:ea typeface="Arial"/>
                <a:cs typeface="Arial"/>
                <a:sym typeface="Arial"/>
              </a:rPr>
              <a:t>Introduction </a:t>
            </a:r>
            <a:endParaRPr b="0" i="0" sz="1600" u="none" cap="none" strike="noStrike">
              <a:solidFill>
                <a:schemeClr val="lt1"/>
              </a:solidFill>
              <a:latin typeface="Arial"/>
              <a:ea typeface="Arial"/>
              <a:cs typeface="Arial"/>
              <a:sym typeface="Arial"/>
            </a:endParaRPr>
          </a:p>
        </p:txBody>
      </p:sp>
      <p:sp>
        <p:nvSpPr>
          <p:cNvPr id="342" name="Google Shape;342;p2"/>
          <p:cNvSpPr/>
          <p:nvPr/>
        </p:nvSpPr>
        <p:spPr>
          <a:xfrm>
            <a:off x="1331800" y="2003150"/>
            <a:ext cx="3250880" cy="629940"/>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1400"/>
              <a:buFont typeface="Arial"/>
              <a:buNone/>
            </a:pPr>
            <a:r>
              <a:rPr b="0" i="0" lang="vi" sz="1600" u="none" cap="none" strike="noStrike">
                <a:solidFill>
                  <a:schemeClr val="lt1"/>
                </a:solidFill>
                <a:latin typeface="Arial"/>
                <a:ea typeface="Arial"/>
                <a:cs typeface="Arial"/>
                <a:sym typeface="Arial"/>
              </a:rPr>
              <a:t>Approach</a:t>
            </a:r>
            <a:endParaRPr b="0" i="0" sz="1600" u="none" cap="none" strike="noStrike">
              <a:solidFill>
                <a:schemeClr val="lt1"/>
              </a:solidFill>
              <a:latin typeface="Arial"/>
              <a:ea typeface="Arial"/>
              <a:cs typeface="Arial"/>
              <a:sym typeface="Arial"/>
            </a:endParaRPr>
          </a:p>
        </p:txBody>
      </p:sp>
      <p:sp>
        <p:nvSpPr>
          <p:cNvPr id="343" name="Google Shape;343;p2"/>
          <p:cNvSpPr/>
          <p:nvPr/>
        </p:nvSpPr>
        <p:spPr>
          <a:xfrm flipH="1">
            <a:off x="4653398" y="1224238"/>
            <a:ext cx="3345053" cy="629940"/>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vi" sz="1600" u="none" cap="none" strike="noStrike">
                <a:solidFill>
                  <a:schemeClr val="lt1"/>
                </a:solidFill>
                <a:latin typeface="Arial"/>
                <a:ea typeface="Arial"/>
                <a:cs typeface="Arial"/>
                <a:sym typeface="Arial"/>
              </a:rPr>
              <a:t>Dataset </a:t>
            </a:r>
            <a:endParaRPr b="0" i="0" sz="1600" u="none" cap="none" strike="noStrike">
              <a:solidFill>
                <a:schemeClr val="lt1"/>
              </a:solidFill>
              <a:latin typeface="Arial"/>
              <a:ea typeface="Arial"/>
              <a:cs typeface="Arial"/>
              <a:sym typeface="Arial"/>
            </a:endParaRPr>
          </a:p>
        </p:txBody>
      </p:sp>
      <p:sp>
        <p:nvSpPr>
          <p:cNvPr id="344" name="Google Shape;344;p2"/>
          <p:cNvSpPr/>
          <p:nvPr/>
        </p:nvSpPr>
        <p:spPr>
          <a:xfrm flipH="1">
            <a:off x="4653398" y="2003150"/>
            <a:ext cx="3345053" cy="629940"/>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vi" sz="1600" u="none" cap="none" strike="noStrike">
                <a:solidFill>
                  <a:schemeClr val="lt1"/>
                </a:solidFill>
                <a:latin typeface="Arial"/>
                <a:ea typeface="Arial"/>
                <a:cs typeface="Arial"/>
                <a:sym typeface="Arial"/>
              </a:rPr>
              <a:t>Knowledge base</a:t>
            </a:r>
            <a:endParaRPr b="0" i="0" sz="1600" u="none" cap="none" strike="noStrike">
              <a:solidFill>
                <a:schemeClr val="lt1"/>
              </a:solidFill>
              <a:latin typeface="Arial"/>
              <a:ea typeface="Arial"/>
              <a:cs typeface="Arial"/>
              <a:sym typeface="Arial"/>
            </a:endParaRPr>
          </a:p>
        </p:txBody>
      </p:sp>
      <p:sp>
        <p:nvSpPr>
          <p:cNvPr id="345" name="Google Shape;345;p2"/>
          <p:cNvSpPr txBox="1"/>
          <p:nvPr>
            <p:ph idx="4294967295" type="title"/>
          </p:nvPr>
        </p:nvSpPr>
        <p:spPr>
          <a:xfrm>
            <a:off x="322350" y="2707993"/>
            <a:ext cx="1226700" cy="697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000"/>
              <a:buNone/>
            </a:pPr>
            <a:r>
              <a:rPr lang="vi" sz="2000"/>
              <a:t>05</a:t>
            </a:r>
            <a:endParaRPr sz="2000"/>
          </a:p>
        </p:txBody>
      </p:sp>
      <p:sp>
        <p:nvSpPr>
          <p:cNvPr id="346" name="Google Shape;346;p2"/>
          <p:cNvSpPr/>
          <p:nvPr/>
        </p:nvSpPr>
        <p:spPr>
          <a:xfrm>
            <a:off x="1331800" y="2778925"/>
            <a:ext cx="3250880" cy="629940"/>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1400"/>
              <a:buFont typeface="Arial"/>
              <a:buNone/>
            </a:pPr>
            <a:r>
              <a:rPr b="0" i="0" lang="vi" sz="1600" u="none" cap="none" strike="noStrike">
                <a:solidFill>
                  <a:schemeClr val="lt1"/>
                </a:solidFill>
                <a:latin typeface="Arial"/>
                <a:ea typeface="Arial"/>
                <a:cs typeface="Arial"/>
                <a:sym typeface="Arial"/>
              </a:rPr>
              <a:t>Problem solving</a:t>
            </a:r>
            <a:endParaRPr b="0" i="0" sz="1600" u="none" cap="none" strike="noStrike">
              <a:solidFill>
                <a:schemeClr val="lt1"/>
              </a:solidFill>
              <a:latin typeface="Arial"/>
              <a:ea typeface="Arial"/>
              <a:cs typeface="Arial"/>
              <a:sym typeface="Arial"/>
            </a:endParaRPr>
          </a:p>
        </p:txBody>
      </p:sp>
      <p:sp>
        <p:nvSpPr>
          <p:cNvPr id="347" name="Google Shape;347;p2"/>
          <p:cNvSpPr txBox="1"/>
          <p:nvPr>
            <p:ph idx="4294967295" type="title"/>
          </p:nvPr>
        </p:nvSpPr>
        <p:spPr>
          <a:xfrm flipH="1">
            <a:off x="7760175" y="2782093"/>
            <a:ext cx="1226700" cy="697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000"/>
              <a:buNone/>
            </a:pPr>
            <a:r>
              <a:rPr lang="vi" sz="2000"/>
              <a:t>06</a:t>
            </a:r>
            <a:endParaRPr sz="2000"/>
          </a:p>
        </p:txBody>
      </p:sp>
      <p:sp>
        <p:nvSpPr>
          <p:cNvPr id="348" name="Google Shape;348;p2"/>
          <p:cNvSpPr/>
          <p:nvPr/>
        </p:nvSpPr>
        <p:spPr>
          <a:xfrm flipH="1">
            <a:off x="4653398" y="2782088"/>
            <a:ext cx="3345053" cy="629940"/>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vi" sz="1600" u="none" cap="none" strike="noStrike">
                <a:solidFill>
                  <a:schemeClr val="lt1"/>
                </a:solidFill>
                <a:latin typeface="Arial"/>
                <a:ea typeface="Arial"/>
                <a:cs typeface="Arial"/>
                <a:sym typeface="Arial"/>
              </a:rPr>
              <a:t>Validation </a:t>
            </a:r>
            <a:endParaRPr b="0" i="0" sz="1600" u="none" cap="none" strike="noStrike">
              <a:solidFill>
                <a:schemeClr val="lt1"/>
              </a:solidFill>
              <a:latin typeface="Arial"/>
              <a:ea typeface="Arial"/>
              <a:cs typeface="Arial"/>
              <a:sym typeface="Arial"/>
            </a:endParaRPr>
          </a:p>
        </p:txBody>
      </p:sp>
      <p:sp>
        <p:nvSpPr>
          <p:cNvPr id="349" name="Google Shape;349;p2"/>
          <p:cNvSpPr txBox="1"/>
          <p:nvPr>
            <p:ph idx="4294967295" type="title"/>
          </p:nvPr>
        </p:nvSpPr>
        <p:spPr>
          <a:xfrm>
            <a:off x="322350" y="3446618"/>
            <a:ext cx="1226700" cy="697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000"/>
              <a:buNone/>
            </a:pPr>
            <a:r>
              <a:rPr lang="vi" sz="2000"/>
              <a:t>07</a:t>
            </a:r>
            <a:endParaRPr sz="2000"/>
          </a:p>
        </p:txBody>
      </p:sp>
      <p:sp>
        <p:nvSpPr>
          <p:cNvPr id="350" name="Google Shape;350;p2"/>
          <p:cNvSpPr/>
          <p:nvPr/>
        </p:nvSpPr>
        <p:spPr>
          <a:xfrm>
            <a:off x="1331800" y="3627325"/>
            <a:ext cx="3250880" cy="629940"/>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457200" lvl="0" marL="0" marR="0" rtl="0" algn="ctr">
              <a:lnSpc>
                <a:spcPct val="100000"/>
              </a:lnSpc>
              <a:spcBef>
                <a:spcPts val="0"/>
              </a:spcBef>
              <a:spcAft>
                <a:spcPts val="0"/>
              </a:spcAft>
              <a:buClr>
                <a:srgbClr val="000000"/>
              </a:buClr>
              <a:buSzPts val="1400"/>
              <a:buFont typeface="Arial"/>
              <a:buNone/>
            </a:pPr>
            <a:r>
              <a:rPr b="0" i="0" lang="vi" sz="1600" u="none" cap="none" strike="noStrike">
                <a:solidFill>
                  <a:schemeClr val="lt1"/>
                </a:solidFill>
                <a:latin typeface="Arial"/>
                <a:ea typeface="Arial"/>
                <a:cs typeface="Arial"/>
                <a:sym typeface="Arial"/>
              </a:rPr>
              <a:t>Application</a:t>
            </a:r>
            <a:endParaRPr b="0" i="0" sz="1600" u="none" cap="none" strike="noStrike">
              <a:solidFill>
                <a:schemeClr val="lt1"/>
              </a:solidFill>
              <a:latin typeface="Arial"/>
              <a:ea typeface="Arial"/>
              <a:cs typeface="Arial"/>
              <a:sym typeface="Arial"/>
            </a:endParaRPr>
          </a:p>
        </p:txBody>
      </p:sp>
      <p:sp>
        <p:nvSpPr>
          <p:cNvPr id="351" name="Google Shape;351;p2"/>
          <p:cNvSpPr txBox="1"/>
          <p:nvPr>
            <p:ph idx="4294967295" type="title"/>
          </p:nvPr>
        </p:nvSpPr>
        <p:spPr>
          <a:xfrm flipH="1">
            <a:off x="7760175" y="3556393"/>
            <a:ext cx="1226700" cy="6975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000"/>
              <a:buNone/>
            </a:pPr>
            <a:r>
              <a:rPr lang="vi" sz="2000"/>
              <a:t>08</a:t>
            </a:r>
            <a:endParaRPr sz="2000"/>
          </a:p>
        </p:txBody>
      </p:sp>
      <p:sp>
        <p:nvSpPr>
          <p:cNvPr id="352" name="Google Shape;352;p2"/>
          <p:cNvSpPr/>
          <p:nvPr/>
        </p:nvSpPr>
        <p:spPr>
          <a:xfrm flipH="1">
            <a:off x="4653398" y="3628600"/>
            <a:ext cx="3345053" cy="629940"/>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vi" sz="1600" u="none" cap="none" strike="noStrike">
                <a:solidFill>
                  <a:schemeClr val="lt1"/>
                </a:solidFill>
                <a:latin typeface="Arial"/>
                <a:ea typeface="Arial"/>
                <a:cs typeface="Arial"/>
                <a:sym typeface="Arial"/>
              </a:rPr>
              <a:t>Conclusion</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20"/>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0" name="Google Shape;740;p20"/>
          <p:cNvGrpSpPr/>
          <p:nvPr/>
        </p:nvGrpSpPr>
        <p:grpSpPr>
          <a:xfrm>
            <a:off x="7526971" y="530835"/>
            <a:ext cx="897020" cy="324600"/>
            <a:chOff x="7526971" y="530835"/>
            <a:chExt cx="897020" cy="324600"/>
          </a:xfrm>
        </p:grpSpPr>
        <p:grpSp>
          <p:nvGrpSpPr>
            <p:cNvPr id="741" name="Google Shape;741;p20"/>
            <p:cNvGrpSpPr/>
            <p:nvPr/>
          </p:nvGrpSpPr>
          <p:grpSpPr>
            <a:xfrm>
              <a:off x="7526971" y="530835"/>
              <a:ext cx="332201" cy="324420"/>
              <a:chOff x="3380213" y="4209475"/>
              <a:chExt cx="403450" cy="394000"/>
            </a:xfrm>
          </p:grpSpPr>
          <p:sp>
            <p:nvSpPr>
              <p:cNvPr id="742" name="Google Shape;742;p20"/>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20"/>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4" name="Google Shape;744;p20"/>
            <p:cNvGrpSpPr/>
            <p:nvPr/>
          </p:nvGrpSpPr>
          <p:grpSpPr>
            <a:xfrm>
              <a:off x="8054865" y="531011"/>
              <a:ext cx="369126" cy="324424"/>
              <a:chOff x="4467200" y="877100"/>
              <a:chExt cx="481825" cy="423475"/>
            </a:xfrm>
          </p:grpSpPr>
          <p:sp>
            <p:nvSpPr>
              <p:cNvPr id="745" name="Google Shape;745;p2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46" name="Google Shape;746;p2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47" name="Google Shape;747;p2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48" name="Google Shape;748;p2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749" name="Google Shape;749;p20"/>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Recurrent Neural Network</a:t>
            </a:r>
            <a:endParaRPr>
              <a:solidFill>
                <a:schemeClr val="lt1"/>
              </a:solidFill>
            </a:endParaRPr>
          </a:p>
        </p:txBody>
      </p:sp>
      <p:sp>
        <p:nvSpPr>
          <p:cNvPr id="750" name="Google Shape;750;p20"/>
          <p:cNvSpPr txBox="1"/>
          <p:nvPr/>
        </p:nvSpPr>
        <p:spPr>
          <a:xfrm>
            <a:off x="413225" y="1117238"/>
            <a:ext cx="2717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vi" sz="1600" u="none" cap="none" strike="noStrike">
                <a:solidFill>
                  <a:srgbClr val="000000"/>
                </a:solidFill>
                <a:latin typeface="Roboto"/>
                <a:ea typeface="Roboto"/>
                <a:cs typeface="Roboto"/>
                <a:sym typeface="Roboto"/>
              </a:rPr>
              <a:t>Long-Short Term Memory</a:t>
            </a:r>
            <a:endParaRPr b="0" i="0" sz="1400" u="none" cap="none" strike="noStrike">
              <a:solidFill>
                <a:srgbClr val="000000"/>
              </a:solidFill>
              <a:latin typeface="Roboto"/>
              <a:ea typeface="Roboto"/>
              <a:cs typeface="Roboto"/>
              <a:sym typeface="Roboto"/>
            </a:endParaRPr>
          </a:p>
        </p:txBody>
      </p:sp>
      <p:sp>
        <p:nvSpPr>
          <p:cNvPr id="751" name="Google Shape;751;p20"/>
          <p:cNvSpPr txBox="1"/>
          <p:nvPr/>
        </p:nvSpPr>
        <p:spPr>
          <a:xfrm>
            <a:off x="474550" y="1676225"/>
            <a:ext cx="3312900" cy="24012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Roboto"/>
              <a:buChar char="-"/>
            </a:pPr>
            <a:r>
              <a:rPr b="0" i="0" lang="vi" sz="1800" u="none" cap="none" strike="noStrike">
                <a:solidFill>
                  <a:srgbClr val="000000"/>
                </a:solidFill>
                <a:latin typeface="Roboto"/>
                <a:ea typeface="Roboto"/>
                <a:cs typeface="Roboto"/>
                <a:sym typeface="Roboto"/>
              </a:rPr>
              <a:t>Giải quyết vấn đề vanishing gradient</a:t>
            </a:r>
            <a:endParaRPr b="0"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b="0" i="0" lang="vi" sz="1800" u="none" cap="none" strike="noStrike">
                <a:solidFill>
                  <a:srgbClr val="000000"/>
                </a:solidFill>
                <a:latin typeface="Roboto"/>
                <a:ea typeface="Roboto"/>
                <a:cs typeface="Roboto"/>
                <a:sym typeface="Roboto"/>
              </a:rPr>
              <a:t>Điểm cải tiến: forget gate trong memory cell</a:t>
            </a:r>
            <a:endParaRPr b="0"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b="0" i="0" lang="vi" sz="1800" u="none" cap="none" strike="noStrike">
                <a:solidFill>
                  <a:srgbClr val="000000"/>
                </a:solidFill>
                <a:latin typeface="Roboto"/>
                <a:ea typeface="Roboto"/>
                <a:cs typeface="Roboto"/>
                <a:sym typeface="Roboto"/>
              </a:rPr>
              <a:t>Memory cell: quyết định số lượng cell ghi nhớ </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vi" sz="1800" u="none" cap="none" strike="noStrike">
                <a:solidFill>
                  <a:srgbClr val="000000"/>
                </a:solidFill>
                <a:latin typeface="Roboto"/>
                <a:ea typeface="Roboto"/>
                <a:cs typeface="Roboto"/>
                <a:sym typeface="Roboto"/>
              </a:rPr>
              <a:t>→ Long-Short Term Memory (LSTM) </a:t>
            </a:r>
            <a:endParaRPr b="0" i="0" sz="1800" u="none" cap="none" strike="noStrike">
              <a:solidFill>
                <a:srgbClr val="000000"/>
              </a:solidFill>
              <a:latin typeface="Roboto"/>
              <a:ea typeface="Roboto"/>
              <a:cs typeface="Roboto"/>
              <a:sym typeface="Roboto"/>
            </a:endParaRPr>
          </a:p>
        </p:txBody>
      </p:sp>
      <p:sp>
        <p:nvSpPr>
          <p:cNvPr id="752" name="Google Shape;752;p20"/>
          <p:cNvSpPr txBox="1"/>
          <p:nvPr/>
        </p:nvSpPr>
        <p:spPr>
          <a:xfrm>
            <a:off x="4258550" y="1354775"/>
            <a:ext cx="3076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vi" sz="1600" u="none" cap="none" strike="noStrike">
                <a:solidFill>
                  <a:srgbClr val="000000"/>
                </a:solidFill>
                <a:latin typeface="Roboto"/>
                <a:ea typeface="Roboto"/>
                <a:cs typeface="Roboto"/>
                <a:sym typeface="Roboto"/>
              </a:rPr>
              <a:t>Mô hình tổng quát LSTM</a:t>
            </a:r>
            <a:endParaRPr b="1" i="0" sz="1600" u="none" cap="none" strike="noStrike">
              <a:solidFill>
                <a:srgbClr val="000000"/>
              </a:solidFill>
              <a:latin typeface="Roboto"/>
              <a:ea typeface="Roboto"/>
              <a:cs typeface="Roboto"/>
              <a:sym typeface="Roboto"/>
            </a:endParaRPr>
          </a:p>
        </p:txBody>
      </p:sp>
      <p:sp>
        <p:nvSpPr>
          <p:cNvPr id="753" name="Google Shape;753;p20"/>
          <p:cNvSpPr txBox="1"/>
          <p:nvPr/>
        </p:nvSpPr>
        <p:spPr>
          <a:xfrm>
            <a:off x="4106450" y="4031700"/>
            <a:ext cx="4589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vi" sz="1200" u="none" cap="none" strike="noStrike">
                <a:solidFill>
                  <a:srgbClr val="000000"/>
                </a:solidFill>
                <a:latin typeface="Times New Roman"/>
                <a:ea typeface="Times New Roman"/>
                <a:cs typeface="Times New Roman"/>
                <a:sym typeface="Times New Roman"/>
              </a:rPr>
              <a:t>Theo:</a:t>
            </a:r>
            <a:r>
              <a:rPr b="0" i="0" lang="vi" sz="1200" u="none" cap="none" strike="noStrike">
                <a:solidFill>
                  <a:srgbClr val="000000"/>
                </a:solidFill>
                <a:uFill>
                  <a:noFill/>
                </a:uFill>
                <a:latin typeface="Times New Roman"/>
                <a:ea typeface="Times New Roman"/>
                <a:cs typeface="Times New Roman"/>
                <a:sym typeface="Times New Roman"/>
                <a:hlinkClick r:id="rId3">
                  <a:extLst>
                    <a:ext uri="{A12FA001-AC4F-418D-AE19-62706E023703}">
                      <ahyp:hlinkClr val="tx"/>
                    </a:ext>
                  </a:extLst>
                </a:hlinkClick>
              </a:rPr>
              <a:t> </a:t>
            </a:r>
            <a:r>
              <a:rPr b="0" i="0" lang="vi" sz="1200" u="sng" cap="none" strike="noStrike">
                <a:solidFill>
                  <a:srgbClr val="009384"/>
                </a:solidFill>
                <a:latin typeface="Times New Roman"/>
                <a:ea typeface="Times New Roman"/>
                <a:cs typeface="Times New Roman"/>
                <a:sym typeface="Times New Roman"/>
                <a:hlinkClick r:id="rId4">
                  <a:extLst>
                    <a:ext uri="{A12FA001-AC4F-418D-AE19-62706E023703}">
                      <ahyp:hlinkClr val="tx"/>
                    </a:ext>
                  </a:extLst>
                </a:hlinkClick>
              </a:rPr>
              <a:t>https://doi.org/10.1371/journal.pone.0180944.g005</a:t>
            </a:r>
            <a:endParaRPr b="0" i="0" sz="1000" u="none" cap="none" strike="noStrike">
              <a:solidFill>
                <a:srgbClr val="000000"/>
              </a:solidFill>
              <a:latin typeface="Roboto"/>
              <a:ea typeface="Roboto"/>
              <a:cs typeface="Roboto"/>
              <a:sym typeface="Roboto"/>
            </a:endParaRPr>
          </a:p>
        </p:txBody>
      </p:sp>
      <p:pic>
        <p:nvPicPr>
          <p:cNvPr id="754" name="Google Shape;754;p20"/>
          <p:cNvPicPr preferRelativeResize="0"/>
          <p:nvPr/>
        </p:nvPicPr>
        <p:blipFill rotWithShape="1">
          <a:blip r:embed="rId5">
            <a:alphaModFix/>
          </a:blip>
          <a:srcRect b="0" l="0" r="0" t="0"/>
          <a:stretch/>
        </p:blipFill>
        <p:spPr>
          <a:xfrm>
            <a:off x="4170950" y="2021313"/>
            <a:ext cx="4322950" cy="1774925"/>
          </a:xfrm>
          <a:prstGeom prst="rect">
            <a:avLst/>
          </a:prstGeom>
          <a:noFill/>
          <a:ln>
            <a:noFill/>
          </a:ln>
        </p:spPr>
      </p:pic>
      <p:sp>
        <p:nvSpPr>
          <p:cNvPr id="755" name="Google Shape;755;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highlight>
                  <a:schemeClr val="lt1"/>
                </a:highlight>
              </a:rPr>
              <a:t>‹#›</a:t>
            </a:fld>
            <a:endParaRPr>
              <a:highlight>
                <a:schemeClr val="lt1"/>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21"/>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1" name="Google Shape;761;p21"/>
          <p:cNvGrpSpPr/>
          <p:nvPr/>
        </p:nvGrpSpPr>
        <p:grpSpPr>
          <a:xfrm>
            <a:off x="7526971" y="530835"/>
            <a:ext cx="897020" cy="324600"/>
            <a:chOff x="7526971" y="530835"/>
            <a:chExt cx="897020" cy="324600"/>
          </a:xfrm>
        </p:grpSpPr>
        <p:grpSp>
          <p:nvGrpSpPr>
            <p:cNvPr id="762" name="Google Shape;762;p21"/>
            <p:cNvGrpSpPr/>
            <p:nvPr/>
          </p:nvGrpSpPr>
          <p:grpSpPr>
            <a:xfrm>
              <a:off x="7526971" y="530835"/>
              <a:ext cx="332201" cy="324420"/>
              <a:chOff x="3380213" y="4209475"/>
              <a:chExt cx="403450" cy="394000"/>
            </a:xfrm>
          </p:grpSpPr>
          <p:sp>
            <p:nvSpPr>
              <p:cNvPr id="763" name="Google Shape;763;p21"/>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21"/>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5" name="Google Shape;765;p21"/>
            <p:cNvGrpSpPr/>
            <p:nvPr/>
          </p:nvGrpSpPr>
          <p:grpSpPr>
            <a:xfrm>
              <a:off x="8054865" y="531011"/>
              <a:ext cx="369126" cy="324424"/>
              <a:chOff x="4467200" y="877100"/>
              <a:chExt cx="481825" cy="423475"/>
            </a:xfrm>
          </p:grpSpPr>
          <p:sp>
            <p:nvSpPr>
              <p:cNvPr id="766" name="Google Shape;766;p2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67" name="Google Shape;767;p2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68" name="Google Shape;768;p2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69" name="Google Shape;769;p2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770" name="Google Shape;770;p21"/>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Recurrent Neural Network</a:t>
            </a:r>
            <a:endParaRPr>
              <a:solidFill>
                <a:schemeClr val="lt1"/>
              </a:solidFill>
            </a:endParaRPr>
          </a:p>
        </p:txBody>
      </p:sp>
      <p:sp>
        <p:nvSpPr>
          <p:cNvPr id="771" name="Google Shape;771;p21"/>
          <p:cNvSpPr txBox="1"/>
          <p:nvPr/>
        </p:nvSpPr>
        <p:spPr>
          <a:xfrm>
            <a:off x="413225" y="1117238"/>
            <a:ext cx="2717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vi" sz="1600" u="none" cap="none" strike="noStrike">
                <a:solidFill>
                  <a:srgbClr val="000000"/>
                </a:solidFill>
                <a:latin typeface="Roboto"/>
                <a:ea typeface="Roboto"/>
                <a:cs typeface="Roboto"/>
                <a:sym typeface="Roboto"/>
              </a:rPr>
              <a:t>Long-Short Term Memory</a:t>
            </a:r>
            <a:endParaRPr b="0" i="0" sz="1400" u="none" cap="none" strike="noStrike">
              <a:solidFill>
                <a:srgbClr val="000000"/>
              </a:solidFill>
              <a:latin typeface="Roboto"/>
              <a:ea typeface="Roboto"/>
              <a:cs typeface="Roboto"/>
              <a:sym typeface="Roboto"/>
            </a:endParaRPr>
          </a:p>
        </p:txBody>
      </p:sp>
      <p:sp>
        <p:nvSpPr>
          <p:cNvPr id="772" name="Google Shape;772;p21"/>
          <p:cNvSpPr txBox="1"/>
          <p:nvPr/>
        </p:nvSpPr>
        <p:spPr>
          <a:xfrm>
            <a:off x="474550" y="1676225"/>
            <a:ext cx="3312900" cy="24012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Roboto"/>
              <a:buChar char="-"/>
            </a:pPr>
            <a:r>
              <a:rPr b="0" i="0" lang="vi" sz="1800" u="none" cap="none" strike="noStrike">
                <a:solidFill>
                  <a:srgbClr val="000000"/>
                </a:solidFill>
                <a:latin typeface="Roboto"/>
                <a:ea typeface="Roboto"/>
                <a:cs typeface="Roboto"/>
                <a:sym typeface="Roboto"/>
              </a:rPr>
              <a:t>Forget gate: t</a:t>
            </a:r>
            <a:endParaRPr b="0" i="0" sz="18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rPr b="0" i="0" lang="vi" sz="1800" u="none" cap="none" strike="noStrike">
                <a:solidFill>
                  <a:srgbClr val="000000"/>
                </a:solidFill>
                <a:latin typeface="Roboto"/>
                <a:ea typeface="Roboto"/>
                <a:cs typeface="Roboto"/>
                <a:sym typeface="Roboto"/>
              </a:rPr>
              <a:t>input: giá trị cell trước đó</a:t>
            </a:r>
            <a:endParaRPr b="0" i="0" sz="18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rPr b="0" i="0" lang="vi" sz="1800" u="none" cap="none" strike="noStrike">
                <a:solidFill>
                  <a:srgbClr val="000000"/>
                </a:solidFill>
                <a:latin typeface="Roboto"/>
                <a:ea typeface="Roboto"/>
                <a:cs typeface="Roboto"/>
                <a:sym typeface="Roboto"/>
              </a:rPr>
              <a:t>	hidden state (t-1)</a:t>
            </a:r>
            <a:endParaRPr b="0" i="0" sz="18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rPr b="0" i="0" lang="vi" sz="1800" u="none" cap="none" strike="noStrike">
                <a:solidFill>
                  <a:srgbClr val="000000"/>
                </a:solidFill>
                <a:latin typeface="Roboto"/>
                <a:ea typeface="Roboto"/>
                <a:cs typeface="Roboto"/>
                <a:sym typeface="Roboto"/>
              </a:rPr>
              <a:t>→ quyết định ghi nhớ </a:t>
            </a:r>
            <a:endParaRPr b="0"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b="0" i="0" lang="vi" sz="1800" u="none" cap="none" strike="noStrike">
                <a:solidFill>
                  <a:srgbClr val="000000"/>
                </a:solidFill>
                <a:latin typeface="Roboto"/>
                <a:ea typeface="Roboto"/>
                <a:cs typeface="Roboto"/>
                <a:sym typeface="Roboto"/>
              </a:rPr>
              <a:t>Input gate: xử lý dữ liệu đầu vào</a:t>
            </a:r>
            <a:endParaRPr b="0"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b="0" i="0" lang="vi" sz="1800" u="none" cap="none" strike="noStrike">
                <a:solidFill>
                  <a:srgbClr val="000000"/>
                </a:solidFill>
                <a:latin typeface="Roboto"/>
                <a:ea typeface="Roboto"/>
                <a:cs typeface="Roboto"/>
                <a:sym typeface="Roboto"/>
              </a:rPr>
              <a:t>Output gate: quyết định số lượng trở thành output</a:t>
            </a:r>
            <a:endParaRPr b="0" i="0" sz="1800" u="none" cap="none" strike="noStrike">
              <a:solidFill>
                <a:srgbClr val="000000"/>
              </a:solidFill>
              <a:latin typeface="Roboto"/>
              <a:ea typeface="Roboto"/>
              <a:cs typeface="Roboto"/>
              <a:sym typeface="Roboto"/>
            </a:endParaRPr>
          </a:p>
        </p:txBody>
      </p:sp>
      <p:sp>
        <p:nvSpPr>
          <p:cNvPr id="773" name="Google Shape;773;p21"/>
          <p:cNvSpPr txBox="1"/>
          <p:nvPr/>
        </p:nvSpPr>
        <p:spPr>
          <a:xfrm>
            <a:off x="4258550" y="1354775"/>
            <a:ext cx="3076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vi" sz="1600" u="none" cap="none" strike="noStrike">
                <a:solidFill>
                  <a:srgbClr val="000000"/>
                </a:solidFill>
                <a:latin typeface="Roboto"/>
                <a:ea typeface="Roboto"/>
                <a:cs typeface="Roboto"/>
                <a:sym typeface="Roboto"/>
              </a:rPr>
              <a:t>Mô hình chi tiết LSTM</a:t>
            </a:r>
            <a:endParaRPr b="1" i="0" sz="1600" u="none" cap="none" strike="noStrike">
              <a:solidFill>
                <a:srgbClr val="000000"/>
              </a:solidFill>
              <a:latin typeface="Roboto"/>
              <a:ea typeface="Roboto"/>
              <a:cs typeface="Roboto"/>
              <a:sym typeface="Roboto"/>
            </a:endParaRPr>
          </a:p>
        </p:txBody>
      </p:sp>
      <p:sp>
        <p:nvSpPr>
          <p:cNvPr id="774" name="Google Shape;774;p21"/>
          <p:cNvSpPr txBox="1"/>
          <p:nvPr/>
        </p:nvSpPr>
        <p:spPr>
          <a:xfrm>
            <a:off x="4572000" y="4718725"/>
            <a:ext cx="4589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vi" sz="1200" u="none" cap="none" strike="noStrike">
                <a:solidFill>
                  <a:schemeClr val="lt1"/>
                </a:solidFill>
                <a:latin typeface="Times New Roman"/>
                <a:ea typeface="Times New Roman"/>
                <a:cs typeface="Times New Roman"/>
                <a:sym typeface="Times New Roman"/>
              </a:rPr>
              <a:t>Mô hình chi tiết LSTM, nguồn medium</a:t>
            </a:r>
            <a:endParaRPr b="0" i="0" sz="1000" u="none" cap="none" strike="noStrike">
              <a:solidFill>
                <a:schemeClr val="lt1"/>
              </a:solidFill>
              <a:latin typeface="Roboto"/>
              <a:ea typeface="Roboto"/>
              <a:cs typeface="Roboto"/>
              <a:sym typeface="Roboto"/>
            </a:endParaRPr>
          </a:p>
        </p:txBody>
      </p:sp>
      <p:pic>
        <p:nvPicPr>
          <p:cNvPr id="775" name="Google Shape;775;p21"/>
          <p:cNvPicPr preferRelativeResize="0"/>
          <p:nvPr/>
        </p:nvPicPr>
        <p:blipFill rotWithShape="1">
          <a:blip r:embed="rId3">
            <a:alphaModFix/>
          </a:blip>
          <a:srcRect b="0" l="0" r="0" t="0"/>
          <a:stretch/>
        </p:blipFill>
        <p:spPr>
          <a:xfrm>
            <a:off x="4127275" y="1785875"/>
            <a:ext cx="5016725" cy="2734350"/>
          </a:xfrm>
          <a:prstGeom prst="rect">
            <a:avLst/>
          </a:prstGeom>
          <a:noFill/>
          <a:ln>
            <a:noFill/>
          </a:ln>
        </p:spPr>
      </p:pic>
      <p:sp>
        <p:nvSpPr>
          <p:cNvPr id="776" name="Google Shape;776;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22"/>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2" name="Google Shape;782;p22"/>
          <p:cNvGrpSpPr/>
          <p:nvPr/>
        </p:nvGrpSpPr>
        <p:grpSpPr>
          <a:xfrm>
            <a:off x="7526971" y="530835"/>
            <a:ext cx="897020" cy="324600"/>
            <a:chOff x="7526971" y="530835"/>
            <a:chExt cx="897020" cy="324600"/>
          </a:xfrm>
        </p:grpSpPr>
        <p:grpSp>
          <p:nvGrpSpPr>
            <p:cNvPr id="783" name="Google Shape;783;p22"/>
            <p:cNvGrpSpPr/>
            <p:nvPr/>
          </p:nvGrpSpPr>
          <p:grpSpPr>
            <a:xfrm>
              <a:off x="7526971" y="530835"/>
              <a:ext cx="332201" cy="324420"/>
              <a:chOff x="3380213" y="4209475"/>
              <a:chExt cx="403450" cy="394000"/>
            </a:xfrm>
          </p:grpSpPr>
          <p:sp>
            <p:nvSpPr>
              <p:cNvPr id="784" name="Google Shape;784;p22"/>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22"/>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6" name="Google Shape;786;p22"/>
            <p:cNvGrpSpPr/>
            <p:nvPr/>
          </p:nvGrpSpPr>
          <p:grpSpPr>
            <a:xfrm>
              <a:off x="8054865" y="531011"/>
              <a:ext cx="369126" cy="324424"/>
              <a:chOff x="4467200" y="877100"/>
              <a:chExt cx="481825" cy="423475"/>
            </a:xfrm>
          </p:grpSpPr>
          <p:sp>
            <p:nvSpPr>
              <p:cNvPr id="787" name="Google Shape;787;p2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88" name="Google Shape;788;p2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89" name="Google Shape;789;p2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90" name="Google Shape;790;p2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791" name="Google Shape;791;p22"/>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Transfer Learning</a:t>
            </a:r>
            <a:endParaRPr>
              <a:solidFill>
                <a:schemeClr val="lt1"/>
              </a:solidFill>
            </a:endParaRPr>
          </a:p>
        </p:txBody>
      </p:sp>
      <p:sp>
        <p:nvSpPr>
          <p:cNvPr id="792" name="Google Shape;792;p22"/>
          <p:cNvSpPr txBox="1"/>
          <p:nvPr/>
        </p:nvSpPr>
        <p:spPr>
          <a:xfrm>
            <a:off x="378750" y="1065150"/>
            <a:ext cx="8576700" cy="7389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Roboto"/>
              <a:buChar char="-"/>
            </a:pPr>
            <a:r>
              <a:rPr b="0" i="0" lang="vi" sz="1800" u="none" cap="none" strike="noStrike">
                <a:solidFill>
                  <a:srgbClr val="000000"/>
                </a:solidFill>
                <a:latin typeface="Roboto"/>
                <a:ea typeface="Roboto"/>
                <a:cs typeface="Roboto"/>
                <a:sym typeface="Roboto"/>
              </a:rPr>
              <a:t>Pre-train model từ các bài toán lớn với độ chính xác cao có các yếu tố tương đồng với bài toán hiện tại </a:t>
            </a:r>
            <a:endParaRPr b="0" i="0" sz="1800" u="none" cap="none" strike="noStrike">
              <a:solidFill>
                <a:srgbClr val="000000"/>
              </a:solidFill>
              <a:latin typeface="Roboto"/>
              <a:ea typeface="Roboto"/>
              <a:cs typeface="Roboto"/>
              <a:sym typeface="Roboto"/>
            </a:endParaRPr>
          </a:p>
        </p:txBody>
      </p:sp>
      <p:pic>
        <p:nvPicPr>
          <p:cNvPr id="793" name="Google Shape;793;p22"/>
          <p:cNvPicPr preferRelativeResize="0"/>
          <p:nvPr/>
        </p:nvPicPr>
        <p:blipFill rotWithShape="1">
          <a:blip r:embed="rId3">
            <a:alphaModFix/>
          </a:blip>
          <a:srcRect b="0" l="0" r="0" t="0"/>
          <a:stretch/>
        </p:blipFill>
        <p:spPr>
          <a:xfrm>
            <a:off x="4068112" y="1650475"/>
            <a:ext cx="4953463" cy="2711575"/>
          </a:xfrm>
          <a:prstGeom prst="rect">
            <a:avLst/>
          </a:prstGeom>
          <a:noFill/>
          <a:ln>
            <a:noFill/>
          </a:ln>
        </p:spPr>
      </p:pic>
      <p:sp>
        <p:nvSpPr>
          <p:cNvPr id="794" name="Google Shape;794;p22"/>
          <p:cNvSpPr txBox="1"/>
          <p:nvPr/>
        </p:nvSpPr>
        <p:spPr>
          <a:xfrm>
            <a:off x="4153950" y="4645275"/>
            <a:ext cx="48015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Roboto"/>
                <a:ea typeface="Roboto"/>
                <a:cs typeface="Roboto"/>
                <a:sym typeface="Roboto"/>
              </a:rPr>
              <a:t>Nguồn: https://data-science-blog.com/</a:t>
            </a:r>
            <a:endParaRPr b="0" i="0" sz="1400" u="none" cap="none" strike="noStrike">
              <a:solidFill>
                <a:schemeClr val="lt1"/>
              </a:solidFill>
              <a:latin typeface="Roboto"/>
              <a:ea typeface="Roboto"/>
              <a:cs typeface="Roboto"/>
              <a:sym typeface="Roboto"/>
            </a:endParaRPr>
          </a:p>
        </p:txBody>
      </p:sp>
      <p:sp>
        <p:nvSpPr>
          <p:cNvPr id="795" name="Google Shape;795;p22"/>
          <p:cNvSpPr txBox="1"/>
          <p:nvPr/>
        </p:nvSpPr>
        <p:spPr>
          <a:xfrm>
            <a:off x="329125" y="1936450"/>
            <a:ext cx="37389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vi" sz="1800" u="none" cap="none" strike="noStrike">
                <a:solidFill>
                  <a:srgbClr val="000000"/>
                </a:solidFill>
                <a:latin typeface="Roboto"/>
                <a:ea typeface="Roboto"/>
                <a:cs typeface="Roboto"/>
                <a:sym typeface="Roboto"/>
              </a:rPr>
              <a:t>Có 2 loại transfer learning:</a:t>
            </a:r>
            <a:endParaRPr b="0"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b="0" i="0" lang="vi" sz="1800" u="none" cap="none" strike="noStrike">
                <a:solidFill>
                  <a:srgbClr val="000000"/>
                </a:solidFill>
                <a:latin typeface="Roboto"/>
                <a:ea typeface="Roboto"/>
                <a:cs typeface="Roboto"/>
                <a:sym typeface="Roboto"/>
              </a:rPr>
              <a:t>Feature extractor: dataset tương tự với pre-trained model, các trọng số không được cập nhật</a:t>
            </a:r>
            <a:endParaRPr b="0"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b="0" i="0" lang="vi" sz="1800" u="none" cap="none" strike="noStrike">
                <a:solidFill>
                  <a:srgbClr val="000000"/>
                </a:solidFill>
                <a:latin typeface="Roboto"/>
                <a:ea typeface="Roboto"/>
                <a:cs typeface="Roboto"/>
                <a:sym typeface="Roboto"/>
              </a:rPr>
              <a:t>Fine tuning: dataset lớn, khác biệt pre-trained model, cập nhật trọng số</a:t>
            </a:r>
            <a:endParaRPr b="0" i="0" sz="1800" u="none" cap="none" strike="noStrike">
              <a:solidFill>
                <a:srgbClr val="000000"/>
              </a:solidFill>
              <a:latin typeface="Roboto"/>
              <a:ea typeface="Roboto"/>
              <a:cs typeface="Roboto"/>
              <a:sym typeface="Roboto"/>
            </a:endParaRPr>
          </a:p>
        </p:txBody>
      </p:sp>
      <p:sp>
        <p:nvSpPr>
          <p:cNvPr id="796" name="Google Shape;796;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23"/>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Problem solving</a:t>
            </a:r>
            <a:endParaRPr>
              <a:solidFill>
                <a:schemeClr val="lt1"/>
              </a:solidFill>
            </a:endParaRPr>
          </a:p>
        </p:txBody>
      </p:sp>
      <p:sp>
        <p:nvSpPr>
          <p:cNvPr id="802" name="Google Shape;802;p23"/>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3" name="Google Shape;803;p23"/>
          <p:cNvGrpSpPr/>
          <p:nvPr/>
        </p:nvGrpSpPr>
        <p:grpSpPr>
          <a:xfrm>
            <a:off x="7526971" y="530835"/>
            <a:ext cx="897020" cy="324600"/>
            <a:chOff x="7526971" y="530835"/>
            <a:chExt cx="897020" cy="324600"/>
          </a:xfrm>
        </p:grpSpPr>
        <p:grpSp>
          <p:nvGrpSpPr>
            <p:cNvPr id="804" name="Google Shape;804;p23"/>
            <p:cNvGrpSpPr/>
            <p:nvPr/>
          </p:nvGrpSpPr>
          <p:grpSpPr>
            <a:xfrm>
              <a:off x="7526971" y="530835"/>
              <a:ext cx="332201" cy="324420"/>
              <a:chOff x="3380213" y="4209475"/>
              <a:chExt cx="403450" cy="394000"/>
            </a:xfrm>
          </p:grpSpPr>
          <p:sp>
            <p:nvSpPr>
              <p:cNvPr id="805" name="Google Shape;805;p23"/>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23"/>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7" name="Google Shape;807;p23"/>
            <p:cNvGrpSpPr/>
            <p:nvPr/>
          </p:nvGrpSpPr>
          <p:grpSpPr>
            <a:xfrm>
              <a:off x="8054865" y="531011"/>
              <a:ext cx="369126" cy="324424"/>
              <a:chOff x="4467200" y="877100"/>
              <a:chExt cx="481825" cy="423475"/>
            </a:xfrm>
          </p:grpSpPr>
          <p:sp>
            <p:nvSpPr>
              <p:cNvPr id="808" name="Google Shape;808;p2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09" name="Google Shape;809;p2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0" name="Google Shape;810;p2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11" name="Google Shape;811;p2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812" name="Google Shape;812;p23"/>
          <p:cNvSpPr txBox="1"/>
          <p:nvPr/>
        </p:nvSpPr>
        <p:spPr>
          <a:xfrm>
            <a:off x="347050" y="1037225"/>
            <a:ext cx="3737400" cy="6237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chemeClr val="dk1"/>
                </a:solidFill>
                <a:latin typeface="Merriweather"/>
                <a:ea typeface="Merriweather"/>
                <a:cs typeface="Merriweather"/>
                <a:sym typeface="Merriweather"/>
              </a:rPr>
              <a:t>Ứng dụng transfer learning vào project</a:t>
            </a:r>
            <a:endParaRPr b="1" i="0" sz="1400" u="none" cap="none" strike="noStrike">
              <a:solidFill>
                <a:schemeClr val="dk1"/>
              </a:solidFill>
              <a:latin typeface="Merriweather"/>
              <a:ea typeface="Merriweather"/>
              <a:cs typeface="Merriweather"/>
              <a:sym typeface="Merriweather"/>
            </a:endParaRPr>
          </a:p>
        </p:txBody>
      </p:sp>
      <p:sp>
        <p:nvSpPr>
          <p:cNvPr id="813" name="Google Shape;813;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grpSp>
        <p:nvGrpSpPr>
          <p:cNvPr id="814" name="Google Shape;814;p23"/>
          <p:cNvGrpSpPr/>
          <p:nvPr/>
        </p:nvGrpSpPr>
        <p:grpSpPr>
          <a:xfrm>
            <a:off x="1522099" y="1859764"/>
            <a:ext cx="7300911" cy="731700"/>
            <a:chOff x="710674" y="1323164"/>
            <a:chExt cx="7300911" cy="731700"/>
          </a:xfrm>
        </p:grpSpPr>
        <p:sp>
          <p:nvSpPr>
            <p:cNvPr id="815" name="Google Shape;815;p23"/>
            <p:cNvSpPr txBox="1"/>
            <p:nvPr/>
          </p:nvSpPr>
          <p:spPr>
            <a:xfrm>
              <a:off x="710674" y="1373350"/>
              <a:ext cx="2004300" cy="6297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2300"/>
                <a:buFont typeface="Arial"/>
                <a:buNone/>
              </a:pPr>
              <a:r>
                <a:rPr b="0" i="0" lang="vi" sz="2300" u="none" cap="none" strike="noStrike">
                  <a:solidFill>
                    <a:srgbClr val="0944A1"/>
                  </a:solidFill>
                  <a:latin typeface="Roboto Medium"/>
                  <a:ea typeface="Roboto Medium"/>
                  <a:cs typeface="Roboto Medium"/>
                  <a:sym typeface="Roboto Medium"/>
                </a:rPr>
                <a:t>Nghiên cứu trước đó</a:t>
              </a:r>
              <a:endParaRPr b="0" i="0" sz="2300" u="none" cap="none" strike="noStrike">
                <a:solidFill>
                  <a:srgbClr val="0944A1"/>
                </a:solidFill>
                <a:latin typeface="Roboto Medium"/>
                <a:ea typeface="Roboto Medium"/>
                <a:cs typeface="Roboto Medium"/>
                <a:sym typeface="Roboto Medium"/>
              </a:endParaRPr>
            </a:p>
          </p:txBody>
        </p:sp>
        <p:sp>
          <p:nvSpPr>
            <p:cNvPr id="816" name="Google Shape;816;p23"/>
            <p:cNvSpPr/>
            <p:nvPr/>
          </p:nvSpPr>
          <p:spPr>
            <a:xfrm>
              <a:off x="2789785" y="1323164"/>
              <a:ext cx="5221800" cy="731700"/>
            </a:xfrm>
            <a:prstGeom prst="rect">
              <a:avLst/>
            </a:prstGeom>
            <a:solidFill>
              <a:srgbClr val="0944A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23"/>
            <p:cNvSpPr txBox="1"/>
            <p:nvPr/>
          </p:nvSpPr>
          <p:spPr>
            <a:xfrm>
              <a:off x="2914389" y="1407440"/>
              <a:ext cx="4765800" cy="5754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000000"/>
                </a:buClr>
                <a:buSzPts val="1200"/>
                <a:buFont typeface="Arial"/>
                <a:buNone/>
              </a:pPr>
              <a:r>
                <a:rPr b="0" i="0" lang="vi" sz="1200" u="none" cap="none" strike="noStrike">
                  <a:solidFill>
                    <a:srgbClr val="FFFFFF"/>
                  </a:solidFill>
                  <a:latin typeface="Roboto"/>
                  <a:ea typeface="Roboto"/>
                  <a:cs typeface="Roboto"/>
                  <a:sym typeface="Roboto"/>
                </a:rPr>
                <a:t>CNN + LSTM</a:t>
              </a:r>
              <a:endParaRPr b="0" i="0" sz="1200" u="none" cap="none" strike="noStrike">
                <a:solidFill>
                  <a:srgbClr val="FFFFFF"/>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vi" sz="1200" u="none" cap="none" strike="noStrike">
                  <a:solidFill>
                    <a:srgbClr val="FFFFFF"/>
                  </a:solidFill>
                  <a:latin typeface="Roboto"/>
                  <a:ea typeface="Roboto"/>
                  <a:cs typeface="Roboto"/>
                  <a:sym typeface="Roboto"/>
                </a:rPr>
                <a:t>VGG-16: feature extractor, LSTM: 20 frame/video</a:t>
              </a:r>
              <a:endParaRPr b="0" i="0" sz="1200" u="none" cap="none" strike="noStrike">
                <a:solidFill>
                  <a:srgbClr val="FFFFFF"/>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vi" sz="1200" u="none" cap="none" strike="noStrike">
                  <a:solidFill>
                    <a:srgbClr val="FFFFFF"/>
                  </a:solidFill>
                  <a:latin typeface="Roboto"/>
                  <a:ea typeface="Roboto"/>
                  <a:cs typeface="Roboto"/>
                  <a:sym typeface="Roboto"/>
                </a:rPr>
                <a:t>Ba lớp fully connected</a:t>
              </a:r>
              <a:endParaRPr b="0" i="0" sz="1200" u="none" cap="none" strike="noStrike">
                <a:solidFill>
                  <a:srgbClr val="FFFFFF"/>
                </a:solidFill>
                <a:latin typeface="Roboto"/>
                <a:ea typeface="Roboto"/>
                <a:cs typeface="Roboto"/>
                <a:sym typeface="Roboto"/>
              </a:endParaRPr>
            </a:p>
          </p:txBody>
        </p:sp>
      </p:grpSp>
      <p:grpSp>
        <p:nvGrpSpPr>
          <p:cNvPr id="818" name="Google Shape;818;p23"/>
          <p:cNvGrpSpPr/>
          <p:nvPr/>
        </p:nvGrpSpPr>
        <p:grpSpPr>
          <a:xfrm>
            <a:off x="811432" y="2744125"/>
            <a:ext cx="7650080" cy="731700"/>
            <a:chOff x="7" y="2207525"/>
            <a:chExt cx="7650080" cy="731700"/>
          </a:xfrm>
        </p:grpSpPr>
        <p:sp>
          <p:nvSpPr>
            <p:cNvPr id="819" name="Google Shape;819;p23"/>
            <p:cNvSpPr txBox="1"/>
            <p:nvPr/>
          </p:nvSpPr>
          <p:spPr>
            <a:xfrm>
              <a:off x="7" y="2257725"/>
              <a:ext cx="2715300" cy="6297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2300"/>
                <a:buFont typeface="Arial"/>
                <a:buNone/>
              </a:pPr>
              <a:r>
                <a:rPr b="0" i="0" lang="vi" sz="2300" u="none" cap="none" strike="noStrike">
                  <a:solidFill>
                    <a:srgbClr val="0C58D3"/>
                  </a:solidFill>
                  <a:latin typeface="Roboto Medium"/>
                  <a:ea typeface="Roboto Medium"/>
                  <a:cs typeface="Roboto Medium"/>
                  <a:sym typeface="Roboto Medium"/>
                </a:rPr>
                <a:t>Dữ liệu</a:t>
              </a:r>
              <a:endParaRPr b="0" i="0" sz="2300" u="none" cap="none" strike="noStrike">
                <a:solidFill>
                  <a:srgbClr val="0C58D3"/>
                </a:solidFill>
                <a:latin typeface="Roboto Medium"/>
                <a:ea typeface="Roboto Medium"/>
                <a:cs typeface="Roboto Medium"/>
                <a:sym typeface="Roboto Medium"/>
              </a:endParaRPr>
            </a:p>
          </p:txBody>
        </p:sp>
        <p:sp>
          <p:nvSpPr>
            <p:cNvPr id="820" name="Google Shape;820;p23"/>
            <p:cNvSpPr/>
            <p:nvPr/>
          </p:nvSpPr>
          <p:spPr>
            <a:xfrm>
              <a:off x="2789787" y="2207525"/>
              <a:ext cx="4860300" cy="731700"/>
            </a:xfrm>
            <a:prstGeom prst="rect">
              <a:avLst/>
            </a:prstGeom>
            <a:solidFill>
              <a:srgbClr val="0C58D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3"/>
            <p:cNvSpPr txBox="1"/>
            <p:nvPr/>
          </p:nvSpPr>
          <p:spPr>
            <a:xfrm>
              <a:off x="2914387" y="2414096"/>
              <a:ext cx="4373100" cy="3306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000000"/>
                </a:buClr>
                <a:buSzPts val="1200"/>
                <a:buFont typeface="Arial"/>
                <a:buNone/>
              </a:pPr>
              <a:r>
                <a:rPr b="0" i="0" lang="vi" sz="1200" u="none" cap="none" strike="noStrike">
                  <a:solidFill>
                    <a:srgbClr val="FFFFFF"/>
                  </a:solidFill>
                  <a:latin typeface="Roboto"/>
                  <a:ea typeface="Roboto"/>
                  <a:cs typeface="Roboto"/>
                  <a:sym typeface="Roboto"/>
                </a:rPr>
                <a:t>Tập dataset lớn</a:t>
              </a:r>
              <a:endParaRPr b="0" i="0" sz="1200" u="none" cap="none" strike="noStrike">
                <a:solidFill>
                  <a:srgbClr val="FFFFFF"/>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vi" sz="1200" u="none" cap="none" strike="noStrike">
                  <a:solidFill>
                    <a:srgbClr val="FFFFFF"/>
                  </a:solidFill>
                  <a:latin typeface="Roboto"/>
                  <a:ea typeface="Roboto"/>
                  <a:cs typeface="Roboto"/>
                  <a:sym typeface="Roboto"/>
                </a:rPr>
                <a:t>Data: sequence image</a:t>
              </a:r>
              <a:endParaRPr b="0" i="0" sz="1200" u="none" cap="none" strike="noStrike">
                <a:solidFill>
                  <a:srgbClr val="FFFFFF"/>
                </a:solidFill>
                <a:latin typeface="Roboto"/>
                <a:ea typeface="Roboto"/>
                <a:cs typeface="Roboto"/>
                <a:sym typeface="Roboto"/>
              </a:endParaRPr>
            </a:p>
          </p:txBody>
        </p:sp>
      </p:grpSp>
      <p:grpSp>
        <p:nvGrpSpPr>
          <p:cNvPr id="822" name="Google Shape;822;p23"/>
          <p:cNvGrpSpPr/>
          <p:nvPr/>
        </p:nvGrpSpPr>
        <p:grpSpPr>
          <a:xfrm>
            <a:off x="1566530" y="3625225"/>
            <a:ext cx="6532282" cy="731700"/>
            <a:chOff x="755105" y="3088625"/>
            <a:chExt cx="6532282" cy="731700"/>
          </a:xfrm>
        </p:grpSpPr>
        <p:sp>
          <p:nvSpPr>
            <p:cNvPr id="823" name="Google Shape;823;p23"/>
            <p:cNvSpPr txBox="1"/>
            <p:nvPr/>
          </p:nvSpPr>
          <p:spPr>
            <a:xfrm>
              <a:off x="755105" y="3138825"/>
              <a:ext cx="1959900" cy="6297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2300"/>
                <a:buFont typeface="Arial"/>
                <a:buNone/>
              </a:pPr>
              <a:r>
                <a:rPr b="0" i="0" lang="vi" sz="2300" u="none" cap="none" strike="noStrike">
                  <a:solidFill>
                    <a:srgbClr val="0D5DDF"/>
                  </a:solidFill>
                  <a:latin typeface="Roboto Medium"/>
                  <a:ea typeface="Roboto Medium"/>
                  <a:cs typeface="Roboto Medium"/>
                  <a:sym typeface="Roboto Medium"/>
                </a:rPr>
                <a:t>Yêu cầu</a:t>
              </a:r>
              <a:endParaRPr b="0" i="0" sz="2300" u="none" cap="none" strike="noStrike">
                <a:solidFill>
                  <a:srgbClr val="0D5DDF"/>
                </a:solidFill>
                <a:latin typeface="Roboto Medium"/>
                <a:ea typeface="Roboto Medium"/>
                <a:cs typeface="Roboto Medium"/>
                <a:sym typeface="Roboto Medium"/>
              </a:endParaRPr>
            </a:p>
          </p:txBody>
        </p:sp>
        <p:sp>
          <p:nvSpPr>
            <p:cNvPr id="824" name="Google Shape;824;p23"/>
            <p:cNvSpPr/>
            <p:nvPr/>
          </p:nvSpPr>
          <p:spPr>
            <a:xfrm>
              <a:off x="2789787" y="3088625"/>
              <a:ext cx="4497600" cy="731700"/>
            </a:xfrm>
            <a:prstGeom prst="rect">
              <a:avLst/>
            </a:prstGeom>
            <a:solidFill>
              <a:srgbClr val="0D5DD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3"/>
            <p:cNvSpPr txBox="1"/>
            <p:nvPr/>
          </p:nvSpPr>
          <p:spPr>
            <a:xfrm>
              <a:off x="2914388" y="3295180"/>
              <a:ext cx="3849900" cy="330600"/>
            </a:xfrm>
            <a:prstGeom prst="rect">
              <a:avLst/>
            </a:prstGeom>
            <a:no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000000"/>
                </a:buClr>
                <a:buSzPts val="1200"/>
                <a:buFont typeface="Arial"/>
                <a:buNone/>
              </a:pPr>
              <a:r>
                <a:rPr b="0" i="0" lang="vi" sz="1200" u="none" cap="none" strike="noStrike">
                  <a:solidFill>
                    <a:srgbClr val="FFFFFF"/>
                  </a:solidFill>
                  <a:latin typeface="Roboto"/>
                  <a:ea typeface="Roboto"/>
                  <a:cs typeface="Roboto"/>
                  <a:sym typeface="Roboto"/>
                </a:rPr>
                <a:t>Classification: Violence vs Nonviolence</a:t>
              </a:r>
              <a:endParaRPr b="0" i="0" sz="1200" u="none" cap="none" strike="noStrike">
                <a:solidFill>
                  <a:srgbClr val="FFFFFF"/>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0" i="0" lang="vi" sz="1200" u="none" cap="none" strike="noStrike">
                  <a:solidFill>
                    <a:srgbClr val="FFFFFF"/>
                  </a:solidFill>
                  <a:latin typeface="Roboto"/>
                  <a:ea typeface="Roboto"/>
                  <a:cs typeface="Roboto"/>
                  <a:sym typeface="Roboto"/>
                </a:rPr>
                <a:t>Action recognition</a:t>
              </a:r>
              <a:endParaRPr b="0" i="0" sz="1200" u="none" cap="none" strike="noStrike">
                <a:solidFill>
                  <a:srgbClr val="FFFFFF"/>
                </a:solidFill>
                <a:latin typeface="Roboto"/>
                <a:ea typeface="Roboto"/>
                <a:cs typeface="Roboto"/>
                <a:sym typeface="Roboto"/>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24"/>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Problem solving</a:t>
            </a:r>
            <a:endParaRPr>
              <a:solidFill>
                <a:schemeClr val="lt1"/>
              </a:solidFill>
            </a:endParaRPr>
          </a:p>
        </p:txBody>
      </p:sp>
      <p:sp>
        <p:nvSpPr>
          <p:cNvPr id="831" name="Google Shape;831;p24"/>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2" name="Google Shape;832;p24"/>
          <p:cNvGrpSpPr/>
          <p:nvPr/>
        </p:nvGrpSpPr>
        <p:grpSpPr>
          <a:xfrm>
            <a:off x="7526971" y="530835"/>
            <a:ext cx="897020" cy="324600"/>
            <a:chOff x="7526971" y="530835"/>
            <a:chExt cx="897020" cy="324600"/>
          </a:xfrm>
        </p:grpSpPr>
        <p:grpSp>
          <p:nvGrpSpPr>
            <p:cNvPr id="833" name="Google Shape;833;p24"/>
            <p:cNvGrpSpPr/>
            <p:nvPr/>
          </p:nvGrpSpPr>
          <p:grpSpPr>
            <a:xfrm>
              <a:off x="7526971" y="530835"/>
              <a:ext cx="332201" cy="324420"/>
              <a:chOff x="3380213" y="4209475"/>
              <a:chExt cx="403450" cy="394000"/>
            </a:xfrm>
          </p:grpSpPr>
          <p:sp>
            <p:nvSpPr>
              <p:cNvPr id="834" name="Google Shape;834;p24"/>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24"/>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6" name="Google Shape;836;p24"/>
            <p:cNvGrpSpPr/>
            <p:nvPr/>
          </p:nvGrpSpPr>
          <p:grpSpPr>
            <a:xfrm>
              <a:off x="8054865" y="531011"/>
              <a:ext cx="369126" cy="324424"/>
              <a:chOff x="4467200" y="877100"/>
              <a:chExt cx="481825" cy="423475"/>
            </a:xfrm>
          </p:grpSpPr>
          <p:sp>
            <p:nvSpPr>
              <p:cNvPr id="837" name="Google Shape;837;p2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8" name="Google Shape;838;p2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39" name="Google Shape;839;p2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40" name="Google Shape;840;p2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841" name="Google Shape;841;p24"/>
          <p:cNvSpPr txBox="1"/>
          <p:nvPr/>
        </p:nvSpPr>
        <p:spPr>
          <a:xfrm>
            <a:off x="189250" y="1116750"/>
            <a:ext cx="3000000" cy="6237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800"/>
              <a:buFont typeface="Arial"/>
              <a:buNone/>
            </a:pPr>
            <a:r>
              <a:rPr b="1" i="0" lang="vi" sz="1800" u="none" cap="none" strike="noStrike">
                <a:solidFill>
                  <a:schemeClr val="dk1"/>
                </a:solidFill>
                <a:latin typeface="Merriweather"/>
                <a:ea typeface="Merriweather"/>
                <a:cs typeface="Merriweather"/>
                <a:sym typeface="Merriweather"/>
              </a:rPr>
              <a:t>Modeling</a:t>
            </a:r>
            <a:endParaRPr b="1" i="0" sz="1800" u="none" cap="none" strike="noStrike">
              <a:solidFill>
                <a:schemeClr val="dk1"/>
              </a:solidFill>
              <a:latin typeface="Merriweather"/>
              <a:ea typeface="Merriweather"/>
              <a:cs typeface="Merriweather"/>
              <a:sym typeface="Merriweather"/>
            </a:endParaRPr>
          </a:p>
        </p:txBody>
      </p:sp>
      <p:sp>
        <p:nvSpPr>
          <p:cNvPr id="842" name="Google Shape;842;p24"/>
          <p:cNvSpPr txBox="1"/>
          <p:nvPr/>
        </p:nvSpPr>
        <p:spPr>
          <a:xfrm>
            <a:off x="311725" y="1740450"/>
            <a:ext cx="3000000" cy="4617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pic>
        <p:nvPicPr>
          <p:cNvPr id="843" name="Google Shape;843;p24"/>
          <p:cNvPicPr preferRelativeResize="0"/>
          <p:nvPr/>
        </p:nvPicPr>
        <p:blipFill rotWithShape="1">
          <a:blip r:embed="rId3">
            <a:alphaModFix/>
          </a:blip>
          <a:srcRect b="0" l="0" r="0" t="0"/>
          <a:stretch/>
        </p:blipFill>
        <p:spPr>
          <a:xfrm>
            <a:off x="1210376" y="1661473"/>
            <a:ext cx="7346399" cy="2805152"/>
          </a:xfrm>
          <a:prstGeom prst="rect">
            <a:avLst/>
          </a:prstGeom>
          <a:noFill/>
          <a:ln>
            <a:noFill/>
          </a:ln>
        </p:spPr>
      </p:pic>
      <p:sp>
        <p:nvSpPr>
          <p:cNvPr id="844" name="Google Shape;844;p24"/>
          <p:cNvSpPr txBox="1"/>
          <p:nvPr/>
        </p:nvSpPr>
        <p:spPr>
          <a:xfrm>
            <a:off x="1841725" y="4640800"/>
            <a:ext cx="1905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Roboto"/>
                <a:ea typeface="Roboto"/>
                <a:cs typeface="Roboto"/>
                <a:sym typeface="Roboto"/>
              </a:rPr>
              <a:t>VGG19</a:t>
            </a:r>
            <a:endParaRPr b="0" i="0" sz="1400" u="none" cap="none" strike="noStrike">
              <a:solidFill>
                <a:schemeClr val="lt1"/>
              </a:solidFill>
              <a:latin typeface="Roboto"/>
              <a:ea typeface="Roboto"/>
              <a:cs typeface="Roboto"/>
              <a:sym typeface="Roboto"/>
            </a:endParaRPr>
          </a:p>
        </p:txBody>
      </p:sp>
      <p:sp>
        <p:nvSpPr>
          <p:cNvPr id="845" name="Google Shape;845;p24"/>
          <p:cNvSpPr txBox="1"/>
          <p:nvPr/>
        </p:nvSpPr>
        <p:spPr>
          <a:xfrm>
            <a:off x="3448050" y="4533100"/>
            <a:ext cx="2247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F2F2F2"/>
                </a:solidFill>
                <a:latin typeface="Roboto"/>
                <a:ea typeface="Roboto"/>
                <a:cs typeface="Roboto"/>
                <a:sym typeface="Roboto"/>
              </a:rPr>
              <a:t>LSTM </a:t>
            </a:r>
            <a:endParaRPr b="0" i="0" sz="1400" u="none" cap="none" strike="noStrike">
              <a:solidFill>
                <a:srgbClr val="F2F2F2"/>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F2F2F2"/>
                </a:solidFill>
                <a:latin typeface="Roboto"/>
                <a:ea typeface="Roboto"/>
                <a:cs typeface="Roboto"/>
                <a:sym typeface="Roboto"/>
              </a:rPr>
              <a:t>seq=30 frm/video</a:t>
            </a:r>
            <a:endParaRPr b="0" i="0" sz="1400" u="none" cap="none" strike="noStrike">
              <a:solidFill>
                <a:srgbClr val="F2F2F2"/>
              </a:solidFill>
              <a:latin typeface="Roboto"/>
              <a:ea typeface="Roboto"/>
              <a:cs typeface="Roboto"/>
              <a:sym typeface="Roboto"/>
            </a:endParaRPr>
          </a:p>
        </p:txBody>
      </p:sp>
      <p:sp>
        <p:nvSpPr>
          <p:cNvPr id="846" name="Google Shape;846;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sp>
        <p:nvSpPr>
          <p:cNvPr id="847" name="Google Shape;847;p24"/>
          <p:cNvSpPr txBox="1"/>
          <p:nvPr/>
        </p:nvSpPr>
        <p:spPr>
          <a:xfrm>
            <a:off x="5210250" y="4638850"/>
            <a:ext cx="2247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F2F2F2"/>
                </a:solidFill>
                <a:latin typeface="Roboto"/>
                <a:ea typeface="Roboto"/>
                <a:cs typeface="Roboto"/>
                <a:sym typeface="Roboto"/>
              </a:rPr>
              <a:t>Hai lớp fully connected</a:t>
            </a:r>
            <a:endParaRPr b="0" i="0" sz="1400" u="none" cap="none" strike="noStrike">
              <a:solidFill>
                <a:srgbClr val="F2F2F2"/>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25"/>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Problem solving</a:t>
            </a:r>
            <a:endParaRPr>
              <a:solidFill>
                <a:schemeClr val="lt1"/>
              </a:solidFill>
            </a:endParaRPr>
          </a:p>
        </p:txBody>
      </p:sp>
      <p:sp>
        <p:nvSpPr>
          <p:cNvPr id="853" name="Google Shape;853;p25"/>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4" name="Google Shape;854;p25"/>
          <p:cNvGrpSpPr/>
          <p:nvPr/>
        </p:nvGrpSpPr>
        <p:grpSpPr>
          <a:xfrm>
            <a:off x="7526971" y="530835"/>
            <a:ext cx="897020" cy="324600"/>
            <a:chOff x="7526971" y="530835"/>
            <a:chExt cx="897020" cy="324600"/>
          </a:xfrm>
        </p:grpSpPr>
        <p:grpSp>
          <p:nvGrpSpPr>
            <p:cNvPr id="855" name="Google Shape;855;p25"/>
            <p:cNvGrpSpPr/>
            <p:nvPr/>
          </p:nvGrpSpPr>
          <p:grpSpPr>
            <a:xfrm>
              <a:off x="7526971" y="530835"/>
              <a:ext cx="332201" cy="324420"/>
              <a:chOff x="3380213" y="4209475"/>
              <a:chExt cx="403450" cy="394000"/>
            </a:xfrm>
          </p:grpSpPr>
          <p:sp>
            <p:nvSpPr>
              <p:cNvPr id="856" name="Google Shape;856;p25"/>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25"/>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8" name="Google Shape;858;p25"/>
            <p:cNvGrpSpPr/>
            <p:nvPr/>
          </p:nvGrpSpPr>
          <p:grpSpPr>
            <a:xfrm>
              <a:off x="8054865" y="531011"/>
              <a:ext cx="369126" cy="324424"/>
              <a:chOff x="4467200" y="877100"/>
              <a:chExt cx="481825" cy="423475"/>
            </a:xfrm>
          </p:grpSpPr>
          <p:sp>
            <p:nvSpPr>
              <p:cNvPr id="859" name="Google Shape;859;p2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60" name="Google Shape;860;p2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61" name="Google Shape;861;p2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62" name="Google Shape;862;p2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863" name="Google Shape;863;p25"/>
          <p:cNvSpPr txBox="1"/>
          <p:nvPr/>
        </p:nvSpPr>
        <p:spPr>
          <a:xfrm>
            <a:off x="160725" y="1201675"/>
            <a:ext cx="2954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vi" sz="1800" u="none" cap="none" strike="noStrike">
                <a:solidFill>
                  <a:srgbClr val="000000"/>
                </a:solidFill>
                <a:latin typeface="Work Sans"/>
                <a:ea typeface="Work Sans"/>
                <a:cs typeface="Work Sans"/>
                <a:sym typeface="Work Sans"/>
              </a:rPr>
              <a:t>Modeling</a:t>
            </a:r>
            <a:endParaRPr b="1" i="0" sz="1800" u="none" cap="none" strike="noStrike">
              <a:solidFill>
                <a:srgbClr val="000000"/>
              </a:solidFill>
              <a:latin typeface="Work Sans"/>
              <a:ea typeface="Work Sans"/>
              <a:cs typeface="Work Sans"/>
              <a:sym typeface="Work Sans"/>
            </a:endParaRPr>
          </a:p>
        </p:txBody>
      </p:sp>
      <p:sp>
        <p:nvSpPr>
          <p:cNvPr id="864" name="Google Shape;864;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pic>
        <p:nvPicPr>
          <p:cNvPr id="865" name="Google Shape;865;p25"/>
          <p:cNvPicPr preferRelativeResize="0"/>
          <p:nvPr/>
        </p:nvPicPr>
        <p:blipFill rotWithShape="1">
          <a:blip r:embed="rId3">
            <a:alphaModFix/>
          </a:blip>
          <a:srcRect b="0" l="0" r="0" t="45556"/>
          <a:stretch/>
        </p:blipFill>
        <p:spPr>
          <a:xfrm>
            <a:off x="4703500" y="1722912"/>
            <a:ext cx="4526832" cy="2245550"/>
          </a:xfrm>
          <a:prstGeom prst="rect">
            <a:avLst/>
          </a:prstGeom>
          <a:noFill/>
          <a:ln>
            <a:noFill/>
          </a:ln>
        </p:spPr>
      </p:pic>
      <p:sp>
        <p:nvSpPr>
          <p:cNvPr id="866" name="Google Shape;866;p25"/>
          <p:cNvSpPr txBox="1"/>
          <p:nvPr/>
        </p:nvSpPr>
        <p:spPr>
          <a:xfrm>
            <a:off x="1910538" y="4669575"/>
            <a:ext cx="192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Work Sans"/>
                <a:ea typeface="Work Sans"/>
                <a:cs typeface="Work Sans"/>
                <a:sym typeface="Work Sans"/>
              </a:rPr>
              <a:t>LSTM layer</a:t>
            </a:r>
            <a:endParaRPr b="0" i="0" sz="1400" u="none" cap="none" strike="noStrike">
              <a:solidFill>
                <a:schemeClr val="lt1"/>
              </a:solidFill>
              <a:latin typeface="Work Sans"/>
              <a:ea typeface="Work Sans"/>
              <a:cs typeface="Work Sans"/>
              <a:sym typeface="Work Sans"/>
            </a:endParaRPr>
          </a:p>
        </p:txBody>
      </p:sp>
      <p:sp>
        <p:nvSpPr>
          <p:cNvPr id="867" name="Google Shape;867;p25"/>
          <p:cNvSpPr txBox="1"/>
          <p:nvPr/>
        </p:nvSpPr>
        <p:spPr>
          <a:xfrm>
            <a:off x="5992200" y="4669575"/>
            <a:ext cx="243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Work Sans"/>
                <a:ea typeface="Work Sans"/>
                <a:cs typeface="Work Sans"/>
                <a:sym typeface="Work Sans"/>
              </a:rPr>
              <a:t>Fully-connected layer</a:t>
            </a:r>
            <a:endParaRPr b="0" i="0" sz="1400" u="none" cap="none" strike="noStrike">
              <a:solidFill>
                <a:schemeClr val="lt1"/>
              </a:solidFill>
              <a:latin typeface="Work Sans"/>
              <a:ea typeface="Work Sans"/>
              <a:cs typeface="Work Sans"/>
              <a:sym typeface="Work Sans"/>
            </a:endParaRPr>
          </a:p>
        </p:txBody>
      </p:sp>
      <p:pic>
        <p:nvPicPr>
          <p:cNvPr id="868" name="Google Shape;868;p25"/>
          <p:cNvPicPr preferRelativeResize="0"/>
          <p:nvPr/>
        </p:nvPicPr>
        <p:blipFill rotWithShape="1">
          <a:blip r:embed="rId4">
            <a:alphaModFix/>
          </a:blip>
          <a:srcRect b="53731" l="0" r="0" t="0"/>
          <a:stretch/>
        </p:blipFill>
        <p:spPr>
          <a:xfrm>
            <a:off x="398525" y="1832852"/>
            <a:ext cx="4304972" cy="2025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26"/>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Problem solving</a:t>
            </a:r>
            <a:endParaRPr>
              <a:solidFill>
                <a:schemeClr val="lt1"/>
              </a:solidFill>
            </a:endParaRPr>
          </a:p>
        </p:txBody>
      </p:sp>
      <p:sp>
        <p:nvSpPr>
          <p:cNvPr id="874" name="Google Shape;874;p26"/>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5" name="Google Shape;875;p26"/>
          <p:cNvGrpSpPr/>
          <p:nvPr/>
        </p:nvGrpSpPr>
        <p:grpSpPr>
          <a:xfrm>
            <a:off x="7526971" y="530835"/>
            <a:ext cx="897020" cy="324600"/>
            <a:chOff x="7526971" y="530835"/>
            <a:chExt cx="897020" cy="324600"/>
          </a:xfrm>
        </p:grpSpPr>
        <p:grpSp>
          <p:nvGrpSpPr>
            <p:cNvPr id="876" name="Google Shape;876;p26"/>
            <p:cNvGrpSpPr/>
            <p:nvPr/>
          </p:nvGrpSpPr>
          <p:grpSpPr>
            <a:xfrm>
              <a:off x="7526971" y="530835"/>
              <a:ext cx="332201" cy="324420"/>
              <a:chOff x="3380213" y="4209475"/>
              <a:chExt cx="403450" cy="394000"/>
            </a:xfrm>
          </p:grpSpPr>
          <p:sp>
            <p:nvSpPr>
              <p:cNvPr id="877" name="Google Shape;877;p26"/>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26"/>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9" name="Google Shape;879;p26"/>
            <p:cNvGrpSpPr/>
            <p:nvPr/>
          </p:nvGrpSpPr>
          <p:grpSpPr>
            <a:xfrm>
              <a:off x="8054865" y="531011"/>
              <a:ext cx="369126" cy="324424"/>
              <a:chOff x="4467200" y="877100"/>
              <a:chExt cx="481825" cy="423475"/>
            </a:xfrm>
          </p:grpSpPr>
          <p:sp>
            <p:nvSpPr>
              <p:cNvPr id="880" name="Google Shape;880;p2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81" name="Google Shape;881;p2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82" name="Google Shape;882;p2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883" name="Google Shape;883;p2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884" name="Google Shape;884;p26"/>
          <p:cNvSpPr txBox="1"/>
          <p:nvPr/>
        </p:nvSpPr>
        <p:spPr>
          <a:xfrm>
            <a:off x="134550" y="1044625"/>
            <a:ext cx="2954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vi" sz="1800" u="none" cap="none" strike="noStrike">
                <a:solidFill>
                  <a:srgbClr val="000000"/>
                </a:solidFill>
                <a:latin typeface="Work Sans"/>
                <a:ea typeface="Work Sans"/>
                <a:cs typeface="Work Sans"/>
                <a:sym typeface="Work Sans"/>
              </a:rPr>
              <a:t>Data processing</a:t>
            </a:r>
            <a:endParaRPr b="1" i="0" sz="1800" u="none" cap="none" strike="noStrike">
              <a:solidFill>
                <a:srgbClr val="000000"/>
              </a:solidFill>
              <a:latin typeface="Work Sans"/>
              <a:ea typeface="Work Sans"/>
              <a:cs typeface="Work Sans"/>
              <a:sym typeface="Work Sans"/>
            </a:endParaRPr>
          </a:p>
        </p:txBody>
      </p:sp>
      <p:sp>
        <p:nvSpPr>
          <p:cNvPr id="885" name="Google Shape;885;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sp>
        <p:nvSpPr>
          <p:cNvPr id="886" name="Google Shape;886;p26"/>
          <p:cNvSpPr txBox="1"/>
          <p:nvPr/>
        </p:nvSpPr>
        <p:spPr>
          <a:xfrm>
            <a:off x="1334950" y="4632000"/>
            <a:ext cx="192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Work Sans"/>
                <a:ea typeface="Work Sans"/>
                <a:cs typeface="Work Sans"/>
                <a:sym typeface="Work Sans"/>
              </a:rPr>
              <a:t>Preprocessing</a:t>
            </a:r>
            <a:endParaRPr b="0" i="0" sz="1400" u="none" cap="none" strike="noStrike">
              <a:solidFill>
                <a:schemeClr val="lt1"/>
              </a:solidFill>
              <a:latin typeface="Work Sans"/>
              <a:ea typeface="Work Sans"/>
              <a:cs typeface="Work Sans"/>
              <a:sym typeface="Work Sans"/>
            </a:endParaRPr>
          </a:p>
        </p:txBody>
      </p:sp>
      <p:sp>
        <p:nvSpPr>
          <p:cNvPr id="887" name="Google Shape;887;p26"/>
          <p:cNvSpPr txBox="1"/>
          <p:nvPr/>
        </p:nvSpPr>
        <p:spPr>
          <a:xfrm>
            <a:off x="5638850" y="4685425"/>
            <a:ext cx="243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F2F2F2"/>
                </a:solidFill>
                <a:latin typeface="Work Sans"/>
                <a:ea typeface="Work Sans"/>
                <a:cs typeface="Work Sans"/>
                <a:sym typeface="Work Sans"/>
              </a:rPr>
              <a:t>Train-test-validation</a:t>
            </a:r>
            <a:endParaRPr b="0" i="0" sz="1400" u="none" cap="none" strike="noStrike">
              <a:solidFill>
                <a:srgbClr val="F2F2F2"/>
              </a:solidFill>
              <a:latin typeface="Work Sans"/>
              <a:ea typeface="Work Sans"/>
              <a:cs typeface="Work Sans"/>
              <a:sym typeface="Work Sans"/>
            </a:endParaRPr>
          </a:p>
        </p:txBody>
      </p:sp>
      <p:sp>
        <p:nvSpPr>
          <p:cNvPr id="888" name="Google Shape;888;p26"/>
          <p:cNvSpPr/>
          <p:nvPr/>
        </p:nvSpPr>
        <p:spPr>
          <a:xfrm>
            <a:off x="4894825" y="1609800"/>
            <a:ext cx="3737100" cy="393600"/>
          </a:xfrm>
          <a:prstGeom prst="roundRect">
            <a:avLst>
              <a:gd fmla="val 16667"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Roboto"/>
                <a:ea typeface="Roboto"/>
                <a:cs typeface="Roboto"/>
                <a:sym typeface="Roboto"/>
              </a:rPr>
              <a:t>Dataset</a:t>
            </a:r>
            <a:endParaRPr b="0" i="0" sz="1400" u="none" cap="none" strike="noStrike">
              <a:solidFill>
                <a:srgbClr val="000000"/>
              </a:solidFill>
              <a:latin typeface="Roboto"/>
              <a:ea typeface="Roboto"/>
              <a:cs typeface="Roboto"/>
              <a:sym typeface="Roboto"/>
            </a:endParaRPr>
          </a:p>
        </p:txBody>
      </p:sp>
      <p:sp>
        <p:nvSpPr>
          <p:cNvPr id="889" name="Google Shape;889;p26"/>
          <p:cNvSpPr/>
          <p:nvPr/>
        </p:nvSpPr>
        <p:spPr>
          <a:xfrm>
            <a:off x="4894825" y="2233350"/>
            <a:ext cx="2840100" cy="393600"/>
          </a:xfrm>
          <a:prstGeom prst="roundRect">
            <a:avLst>
              <a:gd fmla="val 16667" name="adj"/>
            </a:avLst>
          </a:prstGeom>
          <a:solidFill>
            <a:srgbClr val="DD7E6B"/>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Roboto"/>
                <a:ea typeface="Roboto"/>
                <a:cs typeface="Roboto"/>
                <a:sym typeface="Roboto"/>
              </a:rPr>
              <a:t>Training set</a:t>
            </a:r>
            <a:endParaRPr b="0" i="0" sz="1400" u="none" cap="none" strike="noStrike">
              <a:solidFill>
                <a:srgbClr val="000000"/>
              </a:solidFill>
              <a:latin typeface="Roboto"/>
              <a:ea typeface="Roboto"/>
              <a:cs typeface="Roboto"/>
              <a:sym typeface="Roboto"/>
            </a:endParaRPr>
          </a:p>
        </p:txBody>
      </p:sp>
      <p:sp>
        <p:nvSpPr>
          <p:cNvPr id="890" name="Google Shape;890;p26"/>
          <p:cNvSpPr/>
          <p:nvPr/>
        </p:nvSpPr>
        <p:spPr>
          <a:xfrm>
            <a:off x="7734925" y="2233350"/>
            <a:ext cx="897000" cy="393600"/>
          </a:xfrm>
          <a:prstGeom prst="roundRect">
            <a:avLst>
              <a:gd fmla="val 16667" name="adj"/>
            </a:avLst>
          </a:prstGeom>
          <a:solidFill>
            <a:srgbClr val="FFD96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Roboto"/>
                <a:ea typeface="Roboto"/>
                <a:cs typeface="Roboto"/>
                <a:sym typeface="Roboto"/>
              </a:rPr>
              <a:t>Test set</a:t>
            </a:r>
            <a:endParaRPr b="0" i="0" sz="1400" u="none" cap="none" strike="noStrike">
              <a:solidFill>
                <a:srgbClr val="000000"/>
              </a:solidFill>
              <a:latin typeface="Roboto"/>
              <a:ea typeface="Roboto"/>
              <a:cs typeface="Roboto"/>
              <a:sym typeface="Roboto"/>
            </a:endParaRPr>
          </a:p>
        </p:txBody>
      </p:sp>
      <p:sp>
        <p:nvSpPr>
          <p:cNvPr id="891" name="Google Shape;891;p26"/>
          <p:cNvSpPr/>
          <p:nvPr/>
        </p:nvSpPr>
        <p:spPr>
          <a:xfrm>
            <a:off x="4953300" y="2996225"/>
            <a:ext cx="897000" cy="393600"/>
          </a:xfrm>
          <a:prstGeom prst="roundRect">
            <a:avLst>
              <a:gd fmla="val 16667" name="adj"/>
            </a:avLst>
          </a:prstGeom>
          <a:solidFill>
            <a:srgbClr val="93C47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892" name="Google Shape;892;p26"/>
          <p:cNvSpPr/>
          <p:nvPr/>
        </p:nvSpPr>
        <p:spPr>
          <a:xfrm>
            <a:off x="5850325" y="3568800"/>
            <a:ext cx="897000" cy="393600"/>
          </a:xfrm>
          <a:prstGeom prst="roundRect">
            <a:avLst>
              <a:gd fmla="val 16667" name="adj"/>
            </a:avLst>
          </a:prstGeom>
          <a:solidFill>
            <a:srgbClr val="93C47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893" name="Google Shape;893;p26"/>
          <p:cNvSpPr/>
          <p:nvPr/>
        </p:nvSpPr>
        <p:spPr>
          <a:xfrm>
            <a:off x="6747325" y="4128275"/>
            <a:ext cx="772200" cy="393600"/>
          </a:xfrm>
          <a:prstGeom prst="roundRect">
            <a:avLst>
              <a:gd fmla="val 16667" name="adj"/>
            </a:avLst>
          </a:prstGeom>
          <a:solidFill>
            <a:srgbClr val="93C47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894" name="Google Shape;894;p26"/>
          <p:cNvSpPr/>
          <p:nvPr/>
        </p:nvSpPr>
        <p:spPr>
          <a:xfrm>
            <a:off x="7519515" y="4128272"/>
            <a:ext cx="215400" cy="393600"/>
          </a:xfrm>
          <a:prstGeom prst="roundRect">
            <a:avLst>
              <a:gd fmla="val 16667" name="adj"/>
            </a:avLst>
          </a:prstGeom>
          <a:solidFill>
            <a:srgbClr val="D5A6B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895" name="Google Shape;895;p26"/>
          <p:cNvSpPr txBox="1"/>
          <p:nvPr/>
        </p:nvSpPr>
        <p:spPr>
          <a:xfrm>
            <a:off x="458075" y="1609800"/>
            <a:ext cx="3442200" cy="18471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Roboto"/>
              <a:buChar char="-"/>
            </a:pPr>
            <a:r>
              <a:rPr b="0" i="0" lang="vi" sz="1800" u="none" cap="none" strike="noStrike">
                <a:solidFill>
                  <a:srgbClr val="000000"/>
                </a:solidFill>
                <a:latin typeface="Roboto"/>
                <a:ea typeface="Roboto"/>
                <a:cs typeface="Roboto"/>
                <a:sym typeface="Roboto"/>
              </a:rPr>
              <a:t>Đảo ngẫu nhiên tên đường dẫn video</a:t>
            </a:r>
            <a:endParaRPr b="0"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b="0" i="0" lang="vi" sz="1800" u="none" cap="none" strike="noStrike">
                <a:solidFill>
                  <a:srgbClr val="000000"/>
                </a:solidFill>
                <a:latin typeface="Roboto"/>
                <a:ea typeface="Roboto"/>
                <a:cs typeface="Roboto"/>
                <a:sym typeface="Roboto"/>
              </a:rPr>
              <a:t>Chia tập hợp tên đường dẫn thành training set và test set</a:t>
            </a:r>
            <a:endParaRPr b="0"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b="0" i="0" lang="vi" sz="1800" u="none" cap="none" strike="noStrike">
                <a:solidFill>
                  <a:srgbClr val="000000"/>
                </a:solidFill>
                <a:latin typeface="Roboto"/>
                <a:ea typeface="Roboto"/>
                <a:cs typeface="Roboto"/>
                <a:sym typeface="Roboto"/>
              </a:rPr>
              <a:t>Xử lý video: 30 ảnh/video</a:t>
            </a:r>
            <a:endParaRPr b="0" i="0" sz="1800" u="none" cap="none" strike="noStrike">
              <a:solidFill>
                <a:srgbClr val="000000"/>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27"/>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Problem solving</a:t>
            </a:r>
            <a:endParaRPr>
              <a:solidFill>
                <a:schemeClr val="lt1"/>
              </a:solidFill>
            </a:endParaRPr>
          </a:p>
        </p:txBody>
      </p:sp>
      <p:sp>
        <p:nvSpPr>
          <p:cNvPr id="901" name="Google Shape;901;p27"/>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2" name="Google Shape;902;p27"/>
          <p:cNvGrpSpPr/>
          <p:nvPr/>
        </p:nvGrpSpPr>
        <p:grpSpPr>
          <a:xfrm>
            <a:off x="7526971" y="530835"/>
            <a:ext cx="897020" cy="324600"/>
            <a:chOff x="7526971" y="530835"/>
            <a:chExt cx="897020" cy="324600"/>
          </a:xfrm>
        </p:grpSpPr>
        <p:grpSp>
          <p:nvGrpSpPr>
            <p:cNvPr id="903" name="Google Shape;903;p27"/>
            <p:cNvGrpSpPr/>
            <p:nvPr/>
          </p:nvGrpSpPr>
          <p:grpSpPr>
            <a:xfrm>
              <a:off x="7526971" y="530835"/>
              <a:ext cx="332201" cy="324420"/>
              <a:chOff x="3380213" y="4209475"/>
              <a:chExt cx="403450" cy="394000"/>
            </a:xfrm>
          </p:grpSpPr>
          <p:sp>
            <p:nvSpPr>
              <p:cNvPr id="904" name="Google Shape;904;p27"/>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7"/>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6" name="Google Shape;906;p27"/>
            <p:cNvGrpSpPr/>
            <p:nvPr/>
          </p:nvGrpSpPr>
          <p:grpSpPr>
            <a:xfrm>
              <a:off x="8054865" y="531011"/>
              <a:ext cx="369126" cy="324424"/>
              <a:chOff x="4467200" y="877100"/>
              <a:chExt cx="481825" cy="423475"/>
            </a:xfrm>
          </p:grpSpPr>
          <p:sp>
            <p:nvSpPr>
              <p:cNvPr id="907" name="Google Shape;907;p2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908" name="Google Shape;908;p2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909" name="Google Shape;909;p2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910" name="Google Shape;910;p2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911" name="Google Shape;911;p27"/>
          <p:cNvSpPr txBox="1"/>
          <p:nvPr/>
        </p:nvSpPr>
        <p:spPr>
          <a:xfrm>
            <a:off x="311725" y="1224225"/>
            <a:ext cx="3483600" cy="6237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800"/>
              <a:buFont typeface="Arial"/>
              <a:buNone/>
            </a:pPr>
            <a:r>
              <a:rPr b="1" i="0" lang="vi" sz="1800" u="none" cap="none" strike="noStrike">
                <a:solidFill>
                  <a:schemeClr val="dk1"/>
                </a:solidFill>
                <a:latin typeface="Merriweather"/>
                <a:ea typeface="Merriweather"/>
                <a:cs typeface="Merriweather"/>
                <a:sym typeface="Merriweather"/>
              </a:rPr>
              <a:t>Environment settings</a:t>
            </a:r>
            <a:endParaRPr b="1" i="0" sz="1800" u="none" cap="none" strike="noStrike">
              <a:solidFill>
                <a:schemeClr val="dk1"/>
              </a:solidFill>
              <a:latin typeface="Merriweather"/>
              <a:ea typeface="Merriweather"/>
              <a:cs typeface="Merriweather"/>
              <a:sym typeface="Merriweather"/>
            </a:endParaRPr>
          </a:p>
        </p:txBody>
      </p:sp>
      <p:sp>
        <p:nvSpPr>
          <p:cNvPr id="912" name="Google Shape;912;p27"/>
          <p:cNvSpPr txBox="1"/>
          <p:nvPr/>
        </p:nvSpPr>
        <p:spPr>
          <a:xfrm>
            <a:off x="311725" y="2510075"/>
            <a:ext cx="3000000" cy="4617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sp>
        <p:nvSpPr>
          <p:cNvPr id="913" name="Google Shape;913;p27"/>
          <p:cNvSpPr txBox="1"/>
          <p:nvPr/>
        </p:nvSpPr>
        <p:spPr>
          <a:xfrm>
            <a:off x="4828700" y="4634650"/>
            <a:ext cx="3543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Roboto"/>
                <a:ea typeface="Roboto"/>
                <a:cs typeface="Roboto"/>
                <a:sym typeface="Roboto"/>
              </a:rPr>
              <a:t>Model summary </a:t>
            </a:r>
            <a:endParaRPr b="0" i="0" sz="1400" u="none" cap="none" strike="noStrike">
              <a:solidFill>
                <a:schemeClr val="lt1"/>
              </a:solidFill>
              <a:latin typeface="Roboto"/>
              <a:ea typeface="Roboto"/>
              <a:cs typeface="Roboto"/>
              <a:sym typeface="Roboto"/>
            </a:endParaRPr>
          </a:p>
        </p:txBody>
      </p:sp>
      <p:pic>
        <p:nvPicPr>
          <p:cNvPr id="914" name="Google Shape;914;p27"/>
          <p:cNvPicPr preferRelativeResize="0"/>
          <p:nvPr/>
        </p:nvPicPr>
        <p:blipFill rotWithShape="1">
          <a:blip r:embed="rId3">
            <a:alphaModFix/>
          </a:blip>
          <a:srcRect b="0" l="0" r="0" t="0"/>
          <a:stretch/>
        </p:blipFill>
        <p:spPr>
          <a:xfrm>
            <a:off x="4541376" y="1240775"/>
            <a:ext cx="4117650" cy="3212405"/>
          </a:xfrm>
          <a:prstGeom prst="rect">
            <a:avLst/>
          </a:prstGeom>
          <a:noFill/>
          <a:ln>
            <a:noFill/>
          </a:ln>
        </p:spPr>
      </p:pic>
      <p:sp>
        <p:nvSpPr>
          <p:cNvPr id="915" name="Google Shape;915;p27"/>
          <p:cNvSpPr txBox="1"/>
          <p:nvPr/>
        </p:nvSpPr>
        <p:spPr>
          <a:xfrm>
            <a:off x="450275" y="1761675"/>
            <a:ext cx="4117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Roboto"/>
                <a:ea typeface="Roboto"/>
                <a:cs typeface="Roboto"/>
                <a:sym typeface="Roboto"/>
              </a:rPr>
              <a:t>Framework: Tensorflow</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Roboto"/>
                <a:ea typeface="Roboto"/>
                <a:cs typeface="Roboto"/>
                <a:sym typeface="Roboto"/>
              </a:rPr>
              <a:t>Environment: Kaggle</a:t>
            </a:r>
            <a:endParaRPr b="0" i="0" sz="1400" u="none" cap="none" strike="noStrike">
              <a:solidFill>
                <a:srgbClr val="000000"/>
              </a:solidFill>
              <a:latin typeface="Roboto"/>
              <a:ea typeface="Roboto"/>
              <a:cs typeface="Roboto"/>
              <a:sym typeface="Roboto"/>
            </a:endParaRPr>
          </a:p>
        </p:txBody>
      </p:sp>
      <p:sp>
        <p:nvSpPr>
          <p:cNvPr id="916" name="Google Shape;916;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graphicFrame>
        <p:nvGraphicFramePr>
          <p:cNvPr id="917" name="Google Shape;917;p27"/>
          <p:cNvGraphicFramePr/>
          <p:nvPr/>
        </p:nvGraphicFramePr>
        <p:xfrm>
          <a:off x="484600" y="2571750"/>
          <a:ext cx="3000000" cy="3000000"/>
        </p:xfrm>
        <a:graphic>
          <a:graphicData uri="http://schemas.openxmlformats.org/drawingml/2006/table">
            <a:tbl>
              <a:tblPr>
                <a:noFill/>
                <a:tableStyleId>{A0D6D913-AB5B-4845-B2BC-4AF40B3A4754}</a:tableStyleId>
              </a:tblPr>
              <a:tblGrid>
                <a:gridCol w="1545850"/>
                <a:gridCol w="1591975"/>
              </a:tblGrid>
              <a:tr h="240300">
                <a:tc>
                  <a:txBody>
                    <a:bodyPr/>
                    <a:lstStyle/>
                    <a:p>
                      <a:pPr indent="0" lvl="0" marL="0" marR="0" rtl="0" algn="ctr">
                        <a:lnSpc>
                          <a:spcPct val="6000"/>
                        </a:lnSpc>
                        <a:spcBef>
                          <a:spcPts val="0"/>
                        </a:spcBef>
                        <a:spcAft>
                          <a:spcPts val="0"/>
                        </a:spcAft>
                        <a:buClr>
                          <a:srgbClr val="000000"/>
                        </a:buClr>
                        <a:buSzPts val="1000"/>
                        <a:buFont typeface="Arial"/>
                        <a:buNone/>
                      </a:pPr>
                      <a:r>
                        <a:rPr lang="vi" sz="1000" u="none" cap="none" strike="noStrike">
                          <a:latin typeface="Roboto"/>
                          <a:ea typeface="Roboto"/>
                          <a:cs typeface="Roboto"/>
                          <a:sym typeface="Roboto"/>
                        </a:rPr>
                        <a:t>Hyper-parameter</a:t>
                      </a:r>
                      <a:endParaRPr sz="1000" u="none" cap="none" strike="noStrike">
                        <a:latin typeface="Roboto"/>
                        <a:ea typeface="Roboto"/>
                        <a:cs typeface="Roboto"/>
                        <a:sym typeface="Robo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marR="0" rtl="0" algn="ctr">
                        <a:lnSpc>
                          <a:spcPct val="6000"/>
                        </a:lnSpc>
                        <a:spcBef>
                          <a:spcPts val="0"/>
                        </a:spcBef>
                        <a:spcAft>
                          <a:spcPts val="0"/>
                        </a:spcAft>
                        <a:buClr>
                          <a:srgbClr val="000000"/>
                        </a:buClr>
                        <a:buSzPts val="1000"/>
                        <a:buFont typeface="Arial"/>
                        <a:buNone/>
                      </a:pPr>
                      <a:r>
                        <a:rPr lang="vi" sz="1000" u="none" cap="none" strike="noStrike">
                          <a:latin typeface="Roboto"/>
                          <a:ea typeface="Roboto"/>
                          <a:cs typeface="Roboto"/>
                          <a:sym typeface="Roboto"/>
                        </a:rPr>
                        <a:t>Giá trị</a:t>
                      </a:r>
                      <a:endParaRPr sz="1000" u="none" cap="none" strike="noStrike">
                        <a:latin typeface="Roboto"/>
                        <a:ea typeface="Roboto"/>
                        <a:cs typeface="Roboto"/>
                        <a:sym typeface="Robo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02800">
                <a:tc>
                  <a:txBody>
                    <a:bodyPr/>
                    <a:lstStyle/>
                    <a:p>
                      <a:pPr indent="0" lvl="0" marL="0" marR="0" rtl="0" algn="ctr">
                        <a:lnSpc>
                          <a:spcPct val="6000"/>
                        </a:lnSpc>
                        <a:spcBef>
                          <a:spcPts val="0"/>
                        </a:spcBef>
                        <a:spcAft>
                          <a:spcPts val="0"/>
                        </a:spcAft>
                        <a:buClr>
                          <a:srgbClr val="000000"/>
                        </a:buClr>
                        <a:buSzPts val="1000"/>
                        <a:buFont typeface="Arial"/>
                        <a:buNone/>
                      </a:pPr>
                      <a:r>
                        <a:rPr lang="vi" sz="1000" u="none" cap="none" strike="noStrike">
                          <a:latin typeface="Roboto"/>
                          <a:ea typeface="Roboto"/>
                          <a:cs typeface="Roboto"/>
                          <a:sym typeface="Roboto"/>
                        </a:rPr>
                        <a:t>Số lượng phân lớp</a:t>
                      </a:r>
                      <a:endParaRPr sz="1000" u="none" cap="none" strike="noStrike">
                        <a:latin typeface="Roboto"/>
                        <a:ea typeface="Roboto"/>
                        <a:cs typeface="Roboto"/>
                        <a:sym typeface="Robo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marR="0" rtl="0" algn="ctr">
                        <a:lnSpc>
                          <a:spcPct val="6000"/>
                        </a:lnSpc>
                        <a:spcBef>
                          <a:spcPts val="0"/>
                        </a:spcBef>
                        <a:spcAft>
                          <a:spcPts val="0"/>
                        </a:spcAft>
                        <a:buClr>
                          <a:srgbClr val="000000"/>
                        </a:buClr>
                        <a:buSzPts val="1000"/>
                        <a:buFont typeface="Arial"/>
                        <a:buNone/>
                      </a:pPr>
                      <a:r>
                        <a:rPr lang="vi" sz="1000" u="none" cap="none" strike="noStrike">
                          <a:latin typeface="Roboto"/>
                          <a:ea typeface="Roboto"/>
                          <a:cs typeface="Roboto"/>
                          <a:sym typeface="Roboto"/>
                        </a:rPr>
                        <a:t>2</a:t>
                      </a:r>
                      <a:endParaRPr sz="1000" u="none" cap="none" strike="noStrike">
                        <a:latin typeface="Roboto"/>
                        <a:ea typeface="Roboto"/>
                        <a:cs typeface="Roboto"/>
                        <a:sym typeface="Robo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40300">
                <a:tc>
                  <a:txBody>
                    <a:bodyPr/>
                    <a:lstStyle/>
                    <a:p>
                      <a:pPr indent="0" lvl="0" marL="0" marR="0" rtl="0" algn="ctr">
                        <a:lnSpc>
                          <a:spcPct val="6000"/>
                        </a:lnSpc>
                        <a:spcBef>
                          <a:spcPts val="0"/>
                        </a:spcBef>
                        <a:spcAft>
                          <a:spcPts val="0"/>
                        </a:spcAft>
                        <a:buClr>
                          <a:srgbClr val="000000"/>
                        </a:buClr>
                        <a:buSzPts val="1000"/>
                        <a:buFont typeface="Arial"/>
                        <a:buNone/>
                      </a:pPr>
                      <a:r>
                        <a:rPr lang="vi" sz="1000" u="none" cap="none" strike="noStrike">
                          <a:latin typeface="Roboto"/>
                          <a:ea typeface="Roboto"/>
                          <a:cs typeface="Roboto"/>
                          <a:sym typeface="Roboto"/>
                        </a:rPr>
                        <a:t>Batch size</a:t>
                      </a:r>
                      <a:endParaRPr sz="1000" u="none" cap="none" strike="noStrike">
                        <a:latin typeface="Roboto"/>
                        <a:ea typeface="Roboto"/>
                        <a:cs typeface="Roboto"/>
                        <a:sym typeface="Robo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marR="0" rtl="0" algn="ctr">
                        <a:lnSpc>
                          <a:spcPct val="6000"/>
                        </a:lnSpc>
                        <a:spcBef>
                          <a:spcPts val="0"/>
                        </a:spcBef>
                        <a:spcAft>
                          <a:spcPts val="0"/>
                        </a:spcAft>
                        <a:buClr>
                          <a:srgbClr val="000000"/>
                        </a:buClr>
                        <a:buSzPts val="1000"/>
                        <a:buFont typeface="Arial"/>
                        <a:buNone/>
                      </a:pPr>
                      <a:r>
                        <a:rPr lang="vi" sz="1000" u="none" cap="none" strike="noStrike">
                          <a:latin typeface="Roboto"/>
                          <a:ea typeface="Roboto"/>
                          <a:cs typeface="Roboto"/>
                          <a:sym typeface="Roboto"/>
                        </a:rPr>
                        <a:t>16</a:t>
                      </a:r>
                      <a:endParaRPr sz="1000" u="none" cap="none" strike="noStrike">
                        <a:latin typeface="Roboto"/>
                        <a:ea typeface="Roboto"/>
                        <a:cs typeface="Roboto"/>
                        <a:sym typeface="Robo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40300">
                <a:tc>
                  <a:txBody>
                    <a:bodyPr/>
                    <a:lstStyle/>
                    <a:p>
                      <a:pPr indent="0" lvl="0" marL="0" marR="0" rtl="0" algn="ctr">
                        <a:lnSpc>
                          <a:spcPct val="6000"/>
                        </a:lnSpc>
                        <a:spcBef>
                          <a:spcPts val="0"/>
                        </a:spcBef>
                        <a:spcAft>
                          <a:spcPts val="0"/>
                        </a:spcAft>
                        <a:buClr>
                          <a:srgbClr val="000000"/>
                        </a:buClr>
                        <a:buSzPts val="1000"/>
                        <a:buFont typeface="Arial"/>
                        <a:buNone/>
                      </a:pPr>
                      <a:r>
                        <a:rPr lang="vi" sz="1000" u="none" cap="none" strike="noStrike">
                          <a:latin typeface="Roboto"/>
                          <a:ea typeface="Roboto"/>
                          <a:cs typeface="Roboto"/>
                          <a:sym typeface="Roboto"/>
                        </a:rPr>
                        <a:t>Epoch</a:t>
                      </a:r>
                      <a:endParaRPr sz="1000" u="none" cap="none" strike="noStrike">
                        <a:latin typeface="Roboto"/>
                        <a:ea typeface="Roboto"/>
                        <a:cs typeface="Roboto"/>
                        <a:sym typeface="Robo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marR="0" rtl="0" algn="ctr">
                        <a:lnSpc>
                          <a:spcPct val="6000"/>
                        </a:lnSpc>
                        <a:spcBef>
                          <a:spcPts val="0"/>
                        </a:spcBef>
                        <a:spcAft>
                          <a:spcPts val="0"/>
                        </a:spcAft>
                        <a:buClr>
                          <a:srgbClr val="000000"/>
                        </a:buClr>
                        <a:buSzPts val="1000"/>
                        <a:buFont typeface="Arial"/>
                        <a:buNone/>
                      </a:pPr>
                      <a:r>
                        <a:rPr lang="vi" sz="1000" u="none" cap="none" strike="noStrike">
                          <a:latin typeface="Roboto"/>
                          <a:ea typeface="Roboto"/>
                          <a:cs typeface="Roboto"/>
                          <a:sym typeface="Roboto"/>
                        </a:rPr>
                        <a:t>100</a:t>
                      </a:r>
                      <a:endParaRPr sz="1000" u="none" cap="none" strike="noStrike">
                        <a:latin typeface="Roboto"/>
                        <a:ea typeface="Roboto"/>
                        <a:cs typeface="Roboto"/>
                        <a:sym typeface="Robo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302800">
                <a:tc>
                  <a:txBody>
                    <a:bodyPr/>
                    <a:lstStyle/>
                    <a:p>
                      <a:pPr indent="0" lvl="0" marL="0" marR="0" rtl="0" algn="ctr">
                        <a:lnSpc>
                          <a:spcPct val="6000"/>
                        </a:lnSpc>
                        <a:spcBef>
                          <a:spcPts val="0"/>
                        </a:spcBef>
                        <a:spcAft>
                          <a:spcPts val="0"/>
                        </a:spcAft>
                        <a:buClr>
                          <a:srgbClr val="000000"/>
                        </a:buClr>
                        <a:buSzPts val="1000"/>
                        <a:buFont typeface="Arial"/>
                        <a:buNone/>
                      </a:pPr>
                      <a:r>
                        <a:rPr lang="vi" sz="1000" u="none" cap="none" strike="noStrike">
                          <a:latin typeface="Roboto"/>
                          <a:ea typeface="Roboto"/>
                          <a:cs typeface="Roboto"/>
                          <a:sym typeface="Roboto"/>
                        </a:rPr>
                        <a:t>Learning rate</a:t>
                      </a:r>
                      <a:endParaRPr sz="1000" u="none" cap="none" strike="noStrike">
                        <a:latin typeface="Roboto"/>
                        <a:ea typeface="Roboto"/>
                        <a:cs typeface="Roboto"/>
                        <a:sym typeface="Robo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marR="0" rtl="0" algn="ctr">
                        <a:lnSpc>
                          <a:spcPct val="6000"/>
                        </a:lnSpc>
                        <a:spcBef>
                          <a:spcPts val="0"/>
                        </a:spcBef>
                        <a:spcAft>
                          <a:spcPts val="0"/>
                        </a:spcAft>
                        <a:buClr>
                          <a:srgbClr val="000000"/>
                        </a:buClr>
                        <a:buSzPts val="1000"/>
                        <a:buFont typeface="Arial"/>
                        <a:buNone/>
                      </a:pPr>
                      <a:r>
                        <a:rPr lang="vi" sz="1000" u="none" cap="none" strike="noStrike">
                          <a:latin typeface="Roboto"/>
                          <a:ea typeface="Roboto"/>
                          <a:cs typeface="Roboto"/>
                          <a:sym typeface="Roboto"/>
                        </a:rPr>
                        <a:t>[0.00001, 0.00005]</a:t>
                      </a:r>
                      <a:endParaRPr sz="1000" u="none" cap="none" strike="noStrike">
                        <a:latin typeface="Roboto"/>
                        <a:ea typeface="Roboto"/>
                        <a:cs typeface="Roboto"/>
                        <a:sym typeface="Robo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240300">
                <a:tc>
                  <a:txBody>
                    <a:bodyPr/>
                    <a:lstStyle/>
                    <a:p>
                      <a:pPr indent="0" lvl="0" marL="0" marR="0" rtl="0" algn="ctr">
                        <a:lnSpc>
                          <a:spcPct val="6000"/>
                        </a:lnSpc>
                        <a:spcBef>
                          <a:spcPts val="0"/>
                        </a:spcBef>
                        <a:spcAft>
                          <a:spcPts val="0"/>
                        </a:spcAft>
                        <a:buClr>
                          <a:srgbClr val="000000"/>
                        </a:buClr>
                        <a:buSzPts val="1000"/>
                        <a:buFont typeface="Arial"/>
                        <a:buNone/>
                      </a:pPr>
                      <a:r>
                        <a:rPr lang="vi" sz="1000" u="none" cap="none" strike="noStrike">
                          <a:latin typeface="Roboto"/>
                          <a:ea typeface="Roboto"/>
                          <a:cs typeface="Roboto"/>
                          <a:sym typeface="Roboto"/>
                        </a:rPr>
                        <a:t>Patience</a:t>
                      </a:r>
                      <a:endParaRPr sz="1000" u="none" cap="none" strike="noStrike">
                        <a:latin typeface="Roboto"/>
                        <a:ea typeface="Roboto"/>
                        <a:cs typeface="Roboto"/>
                        <a:sym typeface="Robo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c>
                  <a:txBody>
                    <a:bodyPr/>
                    <a:lstStyle/>
                    <a:p>
                      <a:pPr indent="0" lvl="0" marL="0" marR="0" rtl="0" algn="ctr">
                        <a:lnSpc>
                          <a:spcPct val="6000"/>
                        </a:lnSpc>
                        <a:spcBef>
                          <a:spcPts val="0"/>
                        </a:spcBef>
                        <a:spcAft>
                          <a:spcPts val="0"/>
                        </a:spcAft>
                        <a:buClr>
                          <a:srgbClr val="000000"/>
                        </a:buClr>
                        <a:buSzPts val="1000"/>
                        <a:buFont typeface="Arial"/>
                        <a:buNone/>
                      </a:pPr>
                      <a:r>
                        <a:rPr lang="vi" sz="1000" u="none" cap="none" strike="noStrike">
                          <a:latin typeface="Roboto"/>
                          <a:ea typeface="Roboto"/>
                          <a:cs typeface="Roboto"/>
                          <a:sym typeface="Roboto"/>
                        </a:rPr>
                        <a:t>5</a:t>
                      </a:r>
                      <a:endParaRPr sz="1000" u="none" cap="none" strike="noStrike">
                        <a:latin typeface="Roboto"/>
                        <a:ea typeface="Roboto"/>
                        <a:cs typeface="Roboto"/>
                        <a:sym typeface="Roboto"/>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
        <p:nvSpPr>
          <p:cNvPr id="918" name="Google Shape;918;p27"/>
          <p:cNvSpPr txBox="1"/>
          <p:nvPr/>
        </p:nvSpPr>
        <p:spPr>
          <a:xfrm>
            <a:off x="484600" y="4663425"/>
            <a:ext cx="3543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vi" sz="1400" u="none" cap="none" strike="noStrike">
                <a:solidFill>
                  <a:schemeClr val="lt1"/>
                </a:solidFill>
                <a:latin typeface="Roboto"/>
                <a:ea typeface="Roboto"/>
                <a:cs typeface="Roboto"/>
                <a:sym typeface="Roboto"/>
              </a:rPr>
              <a:t>Hyper parameter</a:t>
            </a:r>
            <a:endParaRPr b="0" i="0" sz="1400" u="none" cap="none" strike="noStrike">
              <a:solidFill>
                <a:schemeClr val="lt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28"/>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Validation</a:t>
            </a:r>
            <a:endParaRPr>
              <a:solidFill>
                <a:schemeClr val="lt1"/>
              </a:solidFill>
            </a:endParaRPr>
          </a:p>
        </p:txBody>
      </p:sp>
      <p:sp>
        <p:nvSpPr>
          <p:cNvPr id="924" name="Google Shape;924;p28"/>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5" name="Google Shape;925;p28"/>
          <p:cNvGrpSpPr/>
          <p:nvPr/>
        </p:nvGrpSpPr>
        <p:grpSpPr>
          <a:xfrm>
            <a:off x="7526971" y="530835"/>
            <a:ext cx="897020" cy="324600"/>
            <a:chOff x="7526971" y="530835"/>
            <a:chExt cx="897020" cy="324600"/>
          </a:xfrm>
        </p:grpSpPr>
        <p:grpSp>
          <p:nvGrpSpPr>
            <p:cNvPr id="926" name="Google Shape;926;p28"/>
            <p:cNvGrpSpPr/>
            <p:nvPr/>
          </p:nvGrpSpPr>
          <p:grpSpPr>
            <a:xfrm>
              <a:off x="7526971" y="530835"/>
              <a:ext cx="332201" cy="324420"/>
              <a:chOff x="3380213" y="4209475"/>
              <a:chExt cx="403450" cy="394000"/>
            </a:xfrm>
          </p:grpSpPr>
          <p:sp>
            <p:nvSpPr>
              <p:cNvPr id="927" name="Google Shape;927;p28"/>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28"/>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9" name="Google Shape;929;p28"/>
            <p:cNvGrpSpPr/>
            <p:nvPr/>
          </p:nvGrpSpPr>
          <p:grpSpPr>
            <a:xfrm>
              <a:off x="8054865" y="531011"/>
              <a:ext cx="369126" cy="324424"/>
              <a:chOff x="4467200" y="877100"/>
              <a:chExt cx="481825" cy="423475"/>
            </a:xfrm>
          </p:grpSpPr>
          <p:sp>
            <p:nvSpPr>
              <p:cNvPr id="930" name="Google Shape;930;p2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931" name="Google Shape;931;p2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932" name="Google Shape;932;p2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933" name="Google Shape;933;p2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934" name="Google Shape;934;p28"/>
          <p:cNvSpPr txBox="1"/>
          <p:nvPr/>
        </p:nvSpPr>
        <p:spPr>
          <a:xfrm>
            <a:off x="3894500" y="1606475"/>
            <a:ext cx="17124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vi" sz="1600" u="none" cap="none" strike="noStrike">
                <a:solidFill>
                  <a:srgbClr val="000000"/>
                </a:solidFill>
                <a:latin typeface="Work Sans"/>
                <a:ea typeface="Work Sans"/>
                <a:cs typeface="Work Sans"/>
                <a:sym typeface="Work Sans"/>
              </a:rPr>
              <a:t>Learning history</a:t>
            </a:r>
            <a:endParaRPr b="1" i="0" sz="1600" u="none" cap="none" strike="noStrike">
              <a:solidFill>
                <a:srgbClr val="000000"/>
              </a:solidFill>
              <a:latin typeface="Work Sans"/>
              <a:ea typeface="Work Sans"/>
              <a:cs typeface="Work Sans"/>
              <a:sym typeface="Work Sans"/>
            </a:endParaRPr>
          </a:p>
        </p:txBody>
      </p:sp>
      <p:pic>
        <p:nvPicPr>
          <p:cNvPr id="935" name="Google Shape;935;p28"/>
          <p:cNvPicPr preferRelativeResize="0"/>
          <p:nvPr/>
        </p:nvPicPr>
        <p:blipFill rotWithShape="1">
          <a:blip r:embed="rId3">
            <a:alphaModFix/>
          </a:blip>
          <a:srcRect b="0" l="0" r="14059" t="0"/>
          <a:stretch/>
        </p:blipFill>
        <p:spPr>
          <a:xfrm>
            <a:off x="0" y="1076050"/>
            <a:ext cx="3429000" cy="2336950"/>
          </a:xfrm>
          <a:prstGeom prst="rect">
            <a:avLst/>
          </a:prstGeom>
          <a:noFill/>
          <a:ln>
            <a:noFill/>
          </a:ln>
        </p:spPr>
      </p:pic>
      <p:pic>
        <p:nvPicPr>
          <p:cNvPr id="936" name="Google Shape;936;p28"/>
          <p:cNvPicPr preferRelativeResize="0"/>
          <p:nvPr/>
        </p:nvPicPr>
        <p:blipFill rotWithShape="1">
          <a:blip r:embed="rId4">
            <a:alphaModFix/>
          </a:blip>
          <a:srcRect b="0" l="7373" r="9872" t="0"/>
          <a:stretch/>
        </p:blipFill>
        <p:spPr>
          <a:xfrm>
            <a:off x="5811000" y="1179300"/>
            <a:ext cx="3036350" cy="2130450"/>
          </a:xfrm>
          <a:prstGeom prst="rect">
            <a:avLst/>
          </a:prstGeom>
          <a:noFill/>
          <a:ln>
            <a:noFill/>
          </a:ln>
        </p:spPr>
      </p:pic>
      <p:sp>
        <p:nvSpPr>
          <p:cNvPr id="937" name="Google Shape;937;p28"/>
          <p:cNvSpPr txBox="1"/>
          <p:nvPr/>
        </p:nvSpPr>
        <p:spPr>
          <a:xfrm>
            <a:off x="933800" y="3410725"/>
            <a:ext cx="1752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1" lang="vi" sz="1000" u="none" cap="none" strike="noStrike">
                <a:solidFill>
                  <a:schemeClr val="dk1"/>
                </a:solidFill>
                <a:latin typeface="Work Sans"/>
                <a:ea typeface="Work Sans"/>
                <a:cs typeface="Work Sans"/>
                <a:sym typeface="Work Sans"/>
              </a:rPr>
              <a:t>Biểu đồ accuracy</a:t>
            </a:r>
            <a:endParaRPr b="0" i="1" sz="1000" u="none" cap="none" strike="noStrike">
              <a:solidFill>
                <a:schemeClr val="dk1"/>
              </a:solidFill>
              <a:latin typeface="Work Sans"/>
              <a:ea typeface="Work Sans"/>
              <a:cs typeface="Work Sans"/>
              <a:sym typeface="Work Sans"/>
            </a:endParaRPr>
          </a:p>
        </p:txBody>
      </p:sp>
      <p:sp>
        <p:nvSpPr>
          <p:cNvPr id="938" name="Google Shape;938;p28"/>
          <p:cNvSpPr txBox="1"/>
          <p:nvPr/>
        </p:nvSpPr>
        <p:spPr>
          <a:xfrm>
            <a:off x="6804175" y="3410725"/>
            <a:ext cx="1752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1" lang="vi" sz="1000" u="none" cap="none" strike="noStrike">
                <a:solidFill>
                  <a:schemeClr val="dk1"/>
                </a:solidFill>
                <a:latin typeface="Work Sans"/>
                <a:ea typeface="Work Sans"/>
                <a:cs typeface="Work Sans"/>
                <a:sym typeface="Work Sans"/>
              </a:rPr>
              <a:t>Biểu đồ loss function</a:t>
            </a:r>
            <a:endParaRPr b="0" i="1" sz="1000" u="none" cap="none" strike="noStrike">
              <a:solidFill>
                <a:schemeClr val="dk1"/>
              </a:solidFill>
              <a:latin typeface="Work Sans"/>
              <a:ea typeface="Work Sans"/>
              <a:cs typeface="Work Sans"/>
              <a:sym typeface="Work Sans"/>
            </a:endParaRPr>
          </a:p>
        </p:txBody>
      </p:sp>
      <p:sp>
        <p:nvSpPr>
          <p:cNvPr id="939" name="Google Shape;939;p28"/>
          <p:cNvSpPr txBox="1"/>
          <p:nvPr/>
        </p:nvSpPr>
        <p:spPr>
          <a:xfrm>
            <a:off x="3273500" y="4659525"/>
            <a:ext cx="2954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1" lang="vi" sz="1000" u="none" cap="none" strike="noStrike">
                <a:solidFill>
                  <a:schemeClr val="lt1"/>
                </a:solidFill>
                <a:latin typeface="Work Sans"/>
                <a:ea typeface="Work Sans"/>
                <a:cs typeface="Work Sans"/>
                <a:sym typeface="Work Sans"/>
              </a:rPr>
              <a:t>Kết quả huấn luyện với epoch tốt nhất</a:t>
            </a:r>
            <a:endParaRPr b="0" i="1" sz="1000" u="none" cap="none" strike="noStrike">
              <a:solidFill>
                <a:schemeClr val="lt1"/>
              </a:solidFill>
              <a:latin typeface="Work Sans"/>
              <a:ea typeface="Work Sans"/>
              <a:cs typeface="Work Sans"/>
              <a:sym typeface="Work Sans"/>
            </a:endParaRPr>
          </a:p>
        </p:txBody>
      </p:sp>
      <p:sp>
        <p:nvSpPr>
          <p:cNvPr id="940" name="Google Shape;940;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pic>
        <p:nvPicPr>
          <p:cNvPr id="941" name="Google Shape;941;p28"/>
          <p:cNvPicPr preferRelativeResize="0"/>
          <p:nvPr/>
        </p:nvPicPr>
        <p:blipFill rotWithShape="1">
          <a:blip r:embed="rId5">
            <a:alphaModFix/>
          </a:blip>
          <a:srcRect b="0" l="0" r="0" t="0"/>
          <a:stretch/>
        </p:blipFill>
        <p:spPr>
          <a:xfrm>
            <a:off x="2707725" y="3494900"/>
            <a:ext cx="3728539" cy="1082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29"/>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Validation</a:t>
            </a:r>
            <a:endParaRPr>
              <a:solidFill>
                <a:schemeClr val="lt1"/>
              </a:solidFill>
            </a:endParaRPr>
          </a:p>
        </p:txBody>
      </p:sp>
      <p:sp>
        <p:nvSpPr>
          <p:cNvPr id="947" name="Google Shape;947;p29"/>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8" name="Google Shape;948;p29"/>
          <p:cNvGrpSpPr/>
          <p:nvPr/>
        </p:nvGrpSpPr>
        <p:grpSpPr>
          <a:xfrm>
            <a:off x="7526971" y="530835"/>
            <a:ext cx="897020" cy="324600"/>
            <a:chOff x="7526971" y="530835"/>
            <a:chExt cx="897020" cy="324600"/>
          </a:xfrm>
        </p:grpSpPr>
        <p:grpSp>
          <p:nvGrpSpPr>
            <p:cNvPr id="949" name="Google Shape;949;p29"/>
            <p:cNvGrpSpPr/>
            <p:nvPr/>
          </p:nvGrpSpPr>
          <p:grpSpPr>
            <a:xfrm>
              <a:off x="7526971" y="530835"/>
              <a:ext cx="332201" cy="324420"/>
              <a:chOff x="3380213" y="4209475"/>
              <a:chExt cx="403450" cy="394000"/>
            </a:xfrm>
          </p:grpSpPr>
          <p:sp>
            <p:nvSpPr>
              <p:cNvPr id="950" name="Google Shape;950;p29"/>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29"/>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2" name="Google Shape;952;p29"/>
            <p:cNvGrpSpPr/>
            <p:nvPr/>
          </p:nvGrpSpPr>
          <p:grpSpPr>
            <a:xfrm>
              <a:off x="8054865" y="531011"/>
              <a:ext cx="369126" cy="324424"/>
              <a:chOff x="4467200" y="877100"/>
              <a:chExt cx="481825" cy="423475"/>
            </a:xfrm>
          </p:grpSpPr>
          <p:sp>
            <p:nvSpPr>
              <p:cNvPr id="953" name="Google Shape;953;p2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954" name="Google Shape;954;p2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955" name="Google Shape;955;p2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956" name="Google Shape;956;p2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957" name="Google Shape;957;p29"/>
          <p:cNvSpPr txBox="1"/>
          <p:nvPr/>
        </p:nvSpPr>
        <p:spPr>
          <a:xfrm>
            <a:off x="153075" y="1255250"/>
            <a:ext cx="2548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vi" sz="1800" u="none" cap="none" strike="noStrike">
                <a:solidFill>
                  <a:srgbClr val="000000"/>
                </a:solidFill>
                <a:latin typeface="Work Sans"/>
                <a:ea typeface="Work Sans"/>
                <a:cs typeface="Work Sans"/>
                <a:sym typeface="Work Sans"/>
              </a:rPr>
              <a:t>Confusion matrix</a:t>
            </a:r>
            <a:endParaRPr b="1" i="0" sz="1800" u="none" cap="none" strike="noStrike">
              <a:solidFill>
                <a:srgbClr val="000000"/>
              </a:solidFill>
              <a:latin typeface="Work Sans"/>
              <a:ea typeface="Work Sans"/>
              <a:cs typeface="Work Sans"/>
              <a:sym typeface="Work Sans"/>
            </a:endParaRPr>
          </a:p>
        </p:txBody>
      </p:sp>
      <p:sp>
        <p:nvSpPr>
          <p:cNvPr id="958" name="Google Shape;958;p29"/>
          <p:cNvSpPr txBox="1"/>
          <p:nvPr/>
        </p:nvSpPr>
        <p:spPr>
          <a:xfrm>
            <a:off x="5725200" y="4714875"/>
            <a:ext cx="3436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vi" sz="1000" u="none" cap="none" strike="noStrike">
                <a:solidFill>
                  <a:schemeClr val="lt1"/>
                </a:solidFill>
                <a:latin typeface="Work Sans"/>
                <a:ea typeface="Work Sans"/>
                <a:cs typeface="Work Sans"/>
                <a:sym typeface="Work Sans"/>
              </a:rPr>
              <a:t>Các độ đo tương ứng với confusion matrix</a:t>
            </a:r>
            <a:endParaRPr b="0" i="0" sz="1000" u="none" cap="none" strike="noStrike">
              <a:solidFill>
                <a:schemeClr val="lt1"/>
              </a:solidFill>
              <a:latin typeface="Work Sans"/>
              <a:ea typeface="Work Sans"/>
              <a:cs typeface="Work Sans"/>
              <a:sym typeface="Work Sans"/>
            </a:endParaRPr>
          </a:p>
        </p:txBody>
      </p:sp>
      <p:sp>
        <p:nvSpPr>
          <p:cNvPr id="959" name="Google Shape;959;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pic>
        <p:nvPicPr>
          <p:cNvPr id="960" name="Google Shape;960;p29"/>
          <p:cNvPicPr preferRelativeResize="0"/>
          <p:nvPr/>
        </p:nvPicPr>
        <p:blipFill rotWithShape="1">
          <a:blip r:embed="rId3">
            <a:alphaModFix/>
          </a:blip>
          <a:srcRect b="0" l="0" r="0" t="0"/>
          <a:stretch/>
        </p:blipFill>
        <p:spPr>
          <a:xfrm>
            <a:off x="533800" y="1758038"/>
            <a:ext cx="3436800" cy="2827436"/>
          </a:xfrm>
          <a:prstGeom prst="rect">
            <a:avLst/>
          </a:prstGeom>
          <a:noFill/>
          <a:ln>
            <a:noFill/>
          </a:ln>
        </p:spPr>
      </p:pic>
      <p:pic>
        <p:nvPicPr>
          <p:cNvPr id="961" name="Google Shape;961;p29"/>
          <p:cNvPicPr preferRelativeResize="0"/>
          <p:nvPr/>
        </p:nvPicPr>
        <p:blipFill rotWithShape="1">
          <a:blip r:embed="rId4">
            <a:alphaModFix/>
          </a:blip>
          <a:srcRect b="0" l="0" r="23494" t="0"/>
          <a:stretch/>
        </p:blipFill>
        <p:spPr>
          <a:xfrm>
            <a:off x="4572000" y="2571738"/>
            <a:ext cx="4230925" cy="1662050"/>
          </a:xfrm>
          <a:prstGeom prst="rect">
            <a:avLst/>
          </a:prstGeom>
          <a:noFill/>
          <a:ln>
            <a:noFill/>
          </a:ln>
        </p:spPr>
      </p:pic>
      <p:sp>
        <p:nvSpPr>
          <p:cNvPr id="962" name="Google Shape;962;p29"/>
          <p:cNvSpPr txBox="1"/>
          <p:nvPr/>
        </p:nvSpPr>
        <p:spPr>
          <a:xfrm>
            <a:off x="533800" y="4714875"/>
            <a:ext cx="3436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vi" sz="1000" u="none" cap="none" strike="noStrike">
                <a:solidFill>
                  <a:schemeClr val="lt1"/>
                </a:solidFill>
                <a:latin typeface="Work Sans"/>
                <a:ea typeface="Work Sans"/>
                <a:cs typeface="Work Sans"/>
                <a:sym typeface="Work Sans"/>
              </a:rPr>
              <a:t>Confusion matrix</a:t>
            </a:r>
            <a:endParaRPr b="0" i="0" sz="1000" u="none" cap="none" strike="noStrike">
              <a:solidFill>
                <a:schemeClr val="lt1"/>
              </a:solidFill>
              <a:latin typeface="Work Sans"/>
              <a:ea typeface="Work Sans"/>
              <a:cs typeface="Work Sans"/>
              <a:sym typeface="Work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Introduction</a:t>
            </a:r>
            <a:endParaRPr>
              <a:solidFill>
                <a:schemeClr val="lt1"/>
              </a:solidFill>
            </a:endParaRPr>
          </a:p>
        </p:txBody>
      </p:sp>
      <p:sp>
        <p:nvSpPr>
          <p:cNvPr id="358" name="Google Shape;358;p3"/>
          <p:cNvSpPr txBox="1"/>
          <p:nvPr>
            <p:ph idx="1" type="body"/>
          </p:nvPr>
        </p:nvSpPr>
        <p:spPr>
          <a:xfrm>
            <a:off x="3888250" y="1163400"/>
            <a:ext cx="4535700" cy="340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Clr>
                <a:schemeClr val="dk1"/>
              </a:buClr>
              <a:buSzPts val="1100"/>
              <a:buFont typeface="Arial"/>
              <a:buNone/>
            </a:pPr>
            <a:r>
              <a:t/>
            </a:r>
            <a:endParaRPr sz="1900">
              <a:latin typeface="Lexend Deca"/>
              <a:ea typeface="Lexend Deca"/>
              <a:cs typeface="Lexend Deca"/>
              <a:sym typeface="Lexend Deca"/>
            </a:endParaRPr>
          </a:p>
          <a:p>
            <a:pPr indent="0" lvl="0" marL="0" rtl="0" algn="l">
              <a:lnSpc>
                <a:spcPct val="100000"/>
              </a:lnSpc>
              <a:spcBef>
                <a:spcPts val="1600"/>
              </a:spcBef>
              <a:spcAft>
                <a:spcPts val="0"/>
              </a:spcAft>
              <a:buClr>
                <a:schemeClr val="dk1"/>
              </a:buClr>
              <a:buSzPts val="1100"/>
              <a:buFont typeface="Arial"/>
              <a:buNone/>
            </a:pPr>
            <a:r>
              <a:rPr lang="vi" sz="1900">
                <a:latin typeface="Lexend Deca"/>
                <a:ea typeface="Lexend Deca"/>
                <a:cs typeface="Lexend Deca"/>
                <a:sym typeface="Lexend Deca"/>
              </a:rPr>
              <a:t>Nguyễn Hoài Nam</a:t>
            </a:r>
            <a:endParaRPr sz="1900">
              <a:latin typeface="Lexend Deca"/>
              <a:ea typeface="Lexend Deca"/>
              <a:cs typeface="Lexend Deca"/>
              <a:sym typeface="Lexend Deca"/>
            </a:endParaRPr>
          </a:p>
          <a:p>
            <a:pPr indent="0" lvl="0" marL="0" rtl="0" algn="l">
              <a:lnSpc>
                <a:spcPct val="100000"/>
              </a:lnSpc>
              <a:spcBef>
                <a:spcPts val="1600"/>
              </a:spcBef>
              <a:spcAft>
                <a:spcPts val="0"/>
              </a:spcAft>
              <a:buClr>
                <a:schemeClr val="dk1"/>
              </a:buClr>
              <a:buSzPts val="1100"/>
              <a:buFont typeface="Arial"/>
              <a:buNone/>
            </a:pPr>
            <a:r>
              <a:t/>
            </a:r>
            <a:endParaRPr sz="1900">
              <a:latin typeface="Lexend Deca"/>
              <a:ea typeface="Lexend Deca"/>
              <a:cs typeface="Lexend Deca"/>
              <a:sym typeface="Lexend Deca"/>
            </a:endParaRPr>
          </a:p>
          <a:p>
            <a:pPr indent="0" lvl="0" marL="0" rtl="0" algn="l">
              <a:lnSpc>
                <a:spcPct val="100000"/>
              </a:lnSpc>
              <a:spcBef>
                <a:spcPts val="1600"/>
              </a:spcBef>
              <a:spcAft>
                <a:spcPts val="0"/>
              </a:spcAft>
              <a:buClr>
                <a:schemeClr val="dk1"/>
              </a:buClr>
              <a:buSzPts val="1100"/>
              <a:buFont typeface="Arial"/>
              <a:buNone/>
            </a:pPr>
            <a:r>
              <a:t/>
            </a:r>
            <a:endParaRPr sz="1900">
              <a:latin typeface="Lexend Deca"/>
              <a:ea typeface="Lexend Deca"/>
              <a:cs typeface="Lexend Deca"/>
              <a:sym typeface="Lexend Deca"/>
            </a:endParaRPr>
          </a:p>
          <a:p>
            <a:pPr indent="0" lvl="0" marL="0" rtl="0" algn="l">
              <a:lnSpc>
                <a:spcPct val="100000"/>
              </a:lnSpc>
              <a:spcBef>
                <a:spcPts val="1600"/>
              </a:spcBef>
              <a:spcAft>
                <a:spcPts val="0"/>
              </a:spcAft>
              <a:buClr>
                <a:schemeClr val="dk1"/>
              </a:buClr>
              <a:buSzPts val="1100"/>
              <a:buFont typeface="Arial"/>
              <a:buNone/>
            </a:pPr>
            <a:r>
              <a:t/>
            </a:r>
            <a:endParaRPr sz="1900">
              <a:latin typeface="Lexend Deca"/>
              <a:ea typeface="Lexend Deca"/>
              <a:cs typeface="Lexend Deca"/>
              <a:sym typeface="Lexend Deca"/>
            </a:endParaRPr>
          </a:p>
          <a:p>
            <a:pPr indent="0" lvl="0" marL="0" rtl="0" algn="l">
              <a:lnSpc>
                <a:spcPct val="100000"/>
              </a:lnSpc>
              <a:spcBef>
                <a:spcPts val="1600"/>
              </a:spcBef>
              <a:spcAft>
                <a:spcPts val="0"/>
              </a:spcAft>
              <a:buClr>
                <a:schemeClr val="dk1"/>
              </a:buClr>
              <a:buSzPts val="1100"/>
              <a:buFont typeface="Arial"/>
              <a:buNone/>
            </a:pPr>
            <a:r>
              <a:rPr lang="vi" sz="1900">
                <a:latin typeface="Lexend Deca"/>
                <a:ea typeface="Lexend Deca"/>
                <a:cs typeface="Lexend Deca"/>
                <a:sym typeface="Lexend Deca"/>
              </a:rPr>
              <a:t>Vũ Văn Phước </a:t>
            </a:r>
            <a:endParaRPr sz="1900">
              <a:latin typeface="Lexend Deca"/>
              <a:ea typeface="Lexend Deca"/>
              <a:cs typeface="Lexend Deca"/>
              <a:sym typeface="Lexend Deca"/>
            </a:endParaRPr>
          </a:p>
        </p:txBody>
      </p:sp>
      <p:sp>
        <p:nvSpPr>
          <p:cNvPr id="359" name="Google Shape;359;p3"/>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0" name="Google Shape;360;p3"/>
          <p:cNvGrpSpPr/>
          <p:nvPr/>
        </p:nvGrpSpPr>
        <p:grpSpPr>
          <a:xfrm>
            <a:off x="7526973" y="530839"/>
            <a:ext cx="897017" cy="324596"/>
            <a:chOff x="7526973" y="530839"/>
            <a:chExt cx="897017" cy="324596"/>
          </a:xfrm>
        </p:grpSpPr>
        <p:grpSp>
          <p:nvGrpSpPr>
            <p:cNvPr id="361" name="Google Shape;361;p3"/>
            <p:cNvGrpSpPr/>
            <p:nvPr/>
          </p:nvGrpSpPr>
          <p:grpSpPr>
            <a:xfrm>
              <a:off x="7526973" y="530839"/>
              <a:ext cx="332201" cy="324420"/>
              <a:chOff x="3380213" y="4209475"/>
              <a:chExt cx="403450" cy="394000"/>
            </a:xfrm>
          </p:grpSpPr>
          <p:sp>
            <p:nvSpPr>
              <p:cNvPr id="362" name="Google Shape;362;p3"/>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4" name="Google Shape;364;p3"/>
            <p:cNvGrpSpPr/>
            <p:nvPr/>
          </p:nvGrpSpPr>
          <p:grpSpPr>
            <a:xfrm>
              <a:off x="8054864" y="531011"/>
              <a:ext cx="369126" cy="324424"/>
              <a:chOff x="4467200" y="877100"/>
              <a:chExt cx="481825" cy="423475"/>
            </a:xfrm>
          </p:grpSpPr>
          <p:sp>
            <p:nvSpPr>
              <p:cNvPr id="365" name="Google Shape;365;p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66" name="Google Shape;366;p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67" name="Google Shape;367;p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68" name="Google Shape;368;p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369" name="Google Shape;369;p3"/>
          <p:cNvSpPr/>
          <p:nvPr/>
        </p:nvSpPr>
        <p:spPr>
          <a:xfrm>
            <a:off x="490375" y="1124800"/>
            <a:ext cx="3127857" cy="1985967"/>
          </a:xfrm>
          <a:custGeom>
            <a:rect b="b" l="l" r="r" t="t"/>
            <a:pathLst>
              <a:path extrusionOk="0" h="24025" w="44577">
                <a:moveTo>
                  <a:pt x="212" y="0"/>
                </a:moveTo>
                <a:cubicBezTo>
                  <a:pt x="124" y="0"/>
                  <a:pt x="54" y="53"/>
                  <a:pt x="19" y="140"/>
                </a:cubicBezTo>
                <a:cubicBezTo>
                  <a:pt x="1" y="210"/>
                  <a:pt x="37" y="297"/>
                  <a:pt x="107" y="332"/>
                </a:cubicBezTo>
                <a:lnTo>
                  <a:pt x="4660" y="3245"/>
                </a:lnTo>
                <a:lnTo>
                  <a:pt x="4660" y="21582"/>
                </a:lnTo>
                <a:cubicBezTo>
                  <a:pt x="4660" y="22925"/>
                  <a:pt x="5760" y="24024"/>
                  <a:pt x="7102" y="24024"/>
                </a:cubicBezTo>
                <a:lnTo>
                  <a:pt x="42134" y="24024"/>
                </a:lnTo>
                <a:cubicBezTo>
                  <a:pt x="43478" y="24024"/>
                  <a:pt x="44577" y="22925"/>
                  <a:pt x="44577" y="21582"/>
                </a:cubicBezTo>
                <a:lnTo>
                  <a:pt x="44577" y="2443"/>
                </a:lnTo>
                <a:cubicBezTo>
                  <a:pt x="44577" y="1100"/>
                  <a:pt x="43478" y="0"/>
                  <a:pt x="42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
          <p:cNvSpPr txBox="1"/>
          <p:nvPr>
            <p:ph type="title"/>
          </p:nvPr>
        </p:nvSpPr>
        <p:spPr>
          <a:xfrm>
            <a:off x="826425" y="1789126"/>
            <a:ext cx="2791800" cy="657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vi">
                <a:solidFill>
                  <a:schemeClr val="lt1"/>
                </a:solidFill>
              </a:rPr>
              <a:t>My team</a:t>
            </a:r>
            <a:endParaRPr>
              <a:solidFill>
                <a:schemeClr val="lt1"/>
              </a:solidFill>
            </a:endParaRPr>
          </a:p>
        </p:txBody>
      </p:sp>
      <p:pic>
        <p:nvPicPr>
          <p:cNvPr id="371" name="Google Shape;371;p3"/>
          <p:cNvPicPr preferRelativeResize="0"/>
          <p:nvPr/>
        </p:nvPicPr>
        <p:blipFill rotWithShape="1">
          <a:blip r:embed="rId3">
            <a:alphaModFix/>
          </a:blip>
          <a:srcRect b="0" l="0" r="0" t="0"/>
          <a:stretch/>
        </p:blipFill>
        <p:spPr>
          <a:xfrm>
            <a:off x="6984225" y="1097667"/>
            <a:ext cx="1716785" cy="1727933"/>
          </a:xfrm>
          <a:prstGeom prst="rect">
            <a:avLst/>
          </a:prstGeom>
          <a:noFill/>
          <a:ln>
            <a:noFill/>
          </a:ln>
        </p:spPr>
      </p:pic>
      <p:pic>
        <p:nvPicPr>
          <p:cNvPr id="372" name="Google Shape;372;p3"/>
          <p:cNvPicPr preferRelativeResize="0"/>
          <p:nvPr/>
        </p:nvPicPr>
        <p:blipFill rotWithShape="1">
          <a:blip r:embed="rId4">
            <a:alphaModFix/>
          </a:blip>
          <a:srcRect b="0" l="0" r="0" t="0"/>
          <a:stretch/>
        </p:blipFill>
        <p:spPr>
          <a:xfrm>
            <a:off x="6612775" y="2841067"/>
            <a:ext cx="2088226" cy="1727933"/>
          </a:xfrm>
          <a:prstGeom prst="rect">
            <a:avLst/>
          </a:prstGeom>
          <a:noFill/>
          <a:ln>
            <a:noFill/>
          </a:ln>
        </p:spPr>
      </p:pic>
      <p:sp>
        <p:nvSpPr>
          <p:cNvPr id="373" name="Google Shape;373;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30"/>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Validation</a:t>
            </a:r>
            <a:endParaRPr>
              <a:solidFill>
                <a:schemeClr val="lt1"/>
              </a:solidFill>
            </a:endParaRPr>
          </a:p>
        </p:txBody>
      </p:sp>
      <p:sp>
        <p:nvSpPr>
          <p:cNvPr id="968" name="Google Shape;968;p30"/>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9" name="Google Shape;969;p30"/>
          <p:cNvGrpSpPr/>
          <p:nvPr/>
        </p:nvGrpSpPr>
        <p:grpSpPr>
          <a:xfrm>
            <a:off x="7526971" y="530835"/>
            <a:ext cx="897020" cy="324600"/>
            <a:chOff x="7526971" y="530835"/>
            <a:chExt cx="897020" cy="324600"/>
          </a:xfrm>
        </p:grpSpPr>
        <p:grpSp>
          <p:nvGrpSpPr>
            <p:cNvPr id="970" name="Google Shape;970;p30"/>
            <p:cNvGrpSpPr/>
            <p:nvPr/>
          </p:nvGrpSpPr>
          <p:grpSpPr>
            <a:xfrm>
              <a:off x="7526971" y="530835"/>
              <a:ext cx="332201" cy="324420"/>
              <a:chOff x="3380213" y="4209475"/>
              <a:chExt cx="403450" cy="394000"/>
            </a:xfrm>
          </p:grpSpPr>
          <p:sp>
            <p:nvSpPr>
              <p:cNvPr id="971" name="Google Shape;971;p30"/>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30"/>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3" name="Google Shape;973;p30"/>
            <p:cNvGrpSpPr/>
            <p:nvPr/>
          </p:nvGrpSpPr>
          <p:grpSpPr>
            <a:xfrm>
              <a:off x="8054865" y="531011"/>
              <a:ext cx="369126" cy="324424"/>
              <a:chOff x="4467200" y="877100"/>
              <a:chExt cx="481825" cy="423475"/>
            </a:xfrm>
          </p:grpSpPr>
          <p:sp>
            <p:nvSpPr>
              <p:cNvPr id="974" name="Google Shape;974;p3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975" name="Google Shape;975;p3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976" name="Google Shape;976;p3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977" name="Google Shape;977;p3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978" name="Google Shape;978;p30"/>
          <p:cNvSpPr txBox="1"/>
          <p:nvPr/>
        </p:nvSpPr>
        <p:spPr>
          <a:xfrm>
            <a:off x="153075" y="1144788"/>
            <a:ext cx="2548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vi" sz="1800" u="none" cap="none" strike="noStrike">
                <a:solidFill>
                  <a:srgbClr val="000000"/>
                </a:solidFill>
                <a:latin typeface="Work Sans"/>
                <a:ea typeface="Work Sans"/>
                <a:cs typeface="Work Sans"/>
                <a:sym typeface="Work Sans"/>
              </a:rPr>
              <a:t>Compare</a:t>
            </a:r>
            <a:endParaRPr b="1" i="0" sz="1800" u="none" cap="none" strike="noStrike">
              <a:solidFill>
                <a:srgbClr val="000000"/>
              </a:solidFill>
              <a:latin typeface="Work Sans"/>
              <a:ea typeface="Work Sans"/>
              <a:cs typeface="Work Sans"/>
              <a:sym typeface="Work Sans"/>
            </a:endParaRPr>
          </a:p>
        </p:txBody>
      </p:sp>
      <p:sp>
        <p:nvSpPr>
          <p:cNvPr id="979" name="Google Shape;979;p30"/>
          <p:cNvSpPr txBox="1"/>
          <p:nvPr/>
        </p:nvSpPr>
        <p:spPr>
          <a:xfrm>
            <a:off x="5725200" y="4714875"/>
            <a:ext cx="34368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vi" sz="1000" u="none" cap="none" strike="noStrike">
                <a:solidFill>
                  <a:schemeClr val="lt1"/>
                </a:solidFill>
                <a:latin typeface="Work Sans"/>
                <a:ea typeface="Work Sans"/>
                <a:cs typeface="Work Sans"/>
                <a:sym typeface="Work Sans"/>
              </a:rPr>
              <a:t>Các độ đo tương ứng với confusion matrix</a:t>
            </a:r>
            <a:endParaRPr b="0" i="0" sz="1000" u="none" cap="none" strike="noStrike">
              <a:solidFill>
                <a:schemeClr val="lt1"/>
              </a:solidFill>
              <a:latin typeface="Work Sans"/>
              <a:ea typeface="Work Sans"/>
              <a:cs typeface="Work Sans"/>
              <a:sym typeface="Work Sans"/>
            </a:endParaRPr>
          </a:p>
        </p:txBody>
      </p:sp>
      <p:sp>
        <p:nvSpPr>
          <p:cNvPr id="980" name="Google Shape;980;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sp>
        <p:nvSpPr>
          <p:cNvPr id="981" name="Google Shape;981;p30"/>
          <p:cNvSpPr txBox="1"/>
          <p:nvPr/>
        </p:nvSpPr>
        <p:spPr>
          <a:xfrm>
            <a:off x="533800" y="4714875"/>
            <a:ext cx="34368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vi" sz="1000" u="none" cap="none" strike="noStrike">
                <a:solidFill>
                  <a:schemeClr val="lt1"/>
                </a:solidFill>
                <a:latin typeface="Work Sans"/>
                <a:ea typeface="Work Sans"/>
                <a:cs typeface="Work Sans"/>
                <a:sym typeface="Work Sans"/>
              </a:rPr>
              <a:t>Confusion matrix</a:t>
            </a:r>
            <a:endParaRPr b="0" i="0" sz="1000" u="none" cap="none" strike="noStrike">
              <a:solidFill>
                <a:schemeClr val="lt1"/>
              </a:solidFill>
              <a:latin typeface="Work Sans"/>
              <a:ea typeface="Work Sans"/>
              <a:cs typeface="Work Sans"/>
              <a:sym typeface="Work Sans"/>
            </a:endParaRPr>
          </a:p>
        </p:txBody>
      </p:sp>
      <p:graphicFrame>
        <p:nvGraphicFramePr>
          <p:cNvPr id="982" name="Google Shape;982;p30"/>
          <p:cNvGraphicFramePr/>
          <p:nvPr/>
        </p:nvGraphicFramePr>
        <p:xfrm>
          <a:off x="748350" y="1606500"/>
          <a:ext cx="3000000" cy="3000000"/>
        </p:xfrm>
        <a:graphic>
          <a:graphicData uri="http://schemas.openxmlformats.org/drawingml/2006/table">
            <a:tbl>
              <a:tblPr>
                <a:noFill/>
                <a:tableStyleId>{7386A1EB-CCB4-4034-BDBF-3CD53DABCBE1}</a:tableStyleId>
              </a:tblPr>
              <a:tblGrid>
                <a:gridCol w="2001175"/>
                <a:gridCol w="1307525"/>
                <a:gridCol w="3637150"/>
                <a:gridCol w="1058850"/>
              </a:tblGrid>
              <a:tr h="364350">
                <a:tc>
                  <a:txBody>
                    <a:bodyPr/>
                    <a:lstStyle/>
                    <a:p>
                      <a:pPr indent="0" lvl="0" marL="0" marR="0" rtl="0" algn="l">
                        <a:lnSpc>
                          <a:spcPct val="100000"/>
                        </a:lnSpc>
                        <a:spcBef>
                          <a:spcPts val="0"/>
                        </a:spcBef>
                        <a:spcAft>
                          <a:spcPts val="0"/>
                        </a:spcAft>
                        <a:buClr>
                          <a:srgbClr val="000000"/>
                        </a:buClr>
                        <a:buSzPts val="1400"/>
                        <a:buFont typeface="Arial"/>
                        <a:buNone/>
                      </a:pPr>
                      <a:r>
                        <a:rPr lang="vi" sz="1400" u="none" cap="none" strike="noStrike"/>
                        <a:t>Model</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vi" sz="1400" u="none" cap="none" strike="noStrike"/>
                        <a:t>Accuracy</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vi" sz="1400" u="none" cap="none" strike="noStrike"/>
                        <a:t>Paper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vi" sz="1400" u="none" cap="none" strike="noStrike"/>
                        <a:t>Year</a:t>
                      </a:r>
                      <a:endParaRPr sz="1400" u="none" cap="none" strike="noStrike"/>
                    </a:p>
                  </a:txBody>
                  <a:tcPr marT="91425" marB="91425" marR="91425" marL="91425"/>
                </a:tc>
              </a:tr>
              <a:tr h="560575">
                <a:tc>
                  <a:txBody>
                    <a:bodyPr/>
                    <a:lstStyle/>
                    <a:p>
                      <a:pPr indent="0" lvl="0" marL="0" marR="0" rtl="0" algn="l">
                        <a:lnSpc>
                          <a:spcPct val="100000"/>
                        </a:lnSpc>
                        <a:spcBef>
                          <a:spcPts val="0"/>
                        </a:spcBef>
                        <a:spcAft>
                          <a:spcPts val="0"/>
                        </a:spcAft>
                        <a:buClr>
                          <a:srgbClr val="000000"/>
                        </a:buClr>
                        <a:buSzPts val="1400"/>
                        <a:buFont typeface="Arial"/>
                        <a:buNone/>
                      </a:pPr>
                      <a:r>
                        <a:rPr lang="vi" sz="1400" u="none" cap="none" strike="noStrike"/>
                        <a:t>DeVTr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vi" sz="1400" u="none" cap="none" strike="noStrike"/>
                        <a:t>96.25%</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vi" sz="1400" u="none" cap="none" strike="noStrike"/>
                        <a:t>Data Efficient Video Transformer for Violence Detection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vi" sz="1400" u="none" cap="none" strike="noStrike"/>
                        <a:t>2021</a:t>
                      </a:r>
                      <a:endParaRPr sz="1400" u="none" cap="none" strike="noStrike"/>
                    </a:p>
                  </a:txBody>
                  <a:tcPr marT="91425" marB="91425" marR="91425" marL="91425"/>
                </a:tc>
              </a:tr>
              <a:tr h="560575">
                <a:tc>
                  <a:txBody>
                    <a:bodyPr/>
                    <a:lstStyle/>
                    <a:p>
                      <a:pPr indent="0" lvl="0" marL="0" marR="0" rtl="0" algn="l">
                        <a:lnSpc>
                          <a:spcPct val="100000"/>
                        </a:lnSpc>
                        <a:spcBef>
                          <a:spcPts val="0"/>
                        </a:spcBef>
                        <a:spcAft>
                          <a:spcPts val="0"/>
                        </a:spcAft>
                        <a:buClr>
                          <a:srgbClr val="000000"/>
                        </a:buClr>
                        <a:buSzPts val="1400"/>
                        <a:buFont typeface="Arial"/>
                        <a:buNone/>
                      </a:pPr>
                      <a:r>
                        <a:rPr lang="vi" sz="1400" u="none" cap="none" strike="noStrike"/>
                        <a:t>Temporal Fusion CNN + LSTM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vi" sz="1400" u="none" cap="none" strike="noStrike"/>
                        <a:t>91%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vi" sz="1400" u="none" cap="none" strike="noStrike"/>
                        <a:t>A Temporal Fusion Approach</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vi" sz="1400" u="none" cap="none" strike="noStrike"/>
                        <a:t>2021</a:t>
                      </a:r>
                      <a:endParaRPr sz="1400" u="none" cap="none" strike="noStrike"/>
                    </a:p>
                  </a:txBody>
                  <a:tcPr marT="91425" marB="91425" marR="91425" marL="91425"/>
                </a:tc>
              </a:tr>
              <a:tr h="364350">
                <a:tc>
                  <a:txBody>
                    <a:bodyPr/>
                    <a:lstStyle/>
                    <a:p>
                      <a:pPr indent="0" lvl="0" marL="0" marR="0" rtl="0" algn="l">
                        <a:lnSpc>
                          <a:spcPct val="100000"/>
                        </a:lnSpc>
                        <a:spcBef>
                          <a:spcPts val="0"/>
                        </a:spcBef>
                        <a:spcAft>
                          <a:spcPts val="0"/>
                        </a:spcAft>
                        <a:buClr>
                          <a:srgbClr val="000000"/>
                        </a:buClr>
                        <a:buSzPts val="1400"/>
                        <a:buFont typeface="Arial"/>
                        <a:buNone/>
                      </a:pPr>
                      <a:r>
                        <a:rPr b="1" lang="vi" sz="1400" u="none" cap="none" strike="noStrike"/>
                        <a:t>VGG19 + LSTM</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vi" sz="1400" u="none" cap="none" strike="noStrike"/>
                        <a:t>90%</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vi" sz="1400" u="none" cap="none" strike="noStrike"/>
                        <a:t>2022</a:t>
                      </a:r>
                      <a:endParaRPr sz="1400" u="none" cap="none" strike="noStrike"/>
                    </a:p>
                  </a:txBody>
                  <a:tcPr marT="91425" marB="91425" marR="91425" marL="91425"/>
                </a:tc>
              </a:tr>
              <a:tr h="770000">
                <a:tc>
                  <a:txBody>
                    <a:bodyPr/>
                    <a:lstStyle/>
                    <a:p>
                      <a:pPr indent="0" lvl="0" marL="0" marR="0" rtl="0" algn="l">
                        <a:lnSpc>
                          <a:spcPct val="100000"/>
                        </a:lnSpc>
                        <a:spcBef>
                          <a:spcPts val="0"/>
                        </a:spcBef>
                        <a:spcAft>
                          <a:spcPts val="0"/>
                        </a:spcAft>
                        <a:buClr>
                          <a:srgbClr val="000000"/>
                        </a:buClr>
                        <a:buSzPts val="1400"/>
                        <a:buFont typeface="Arial"/>
                        <a:buNone/>
                      </a:pPr>
                      <a:r>
                        <a:rPr lang="vi" sz="1400" u="none" cap="none" strike="noStrike"/>
                        <a:t>CNN + LSTM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vi" sz="1400" u="none" cap="none" strike="noStrike"/>
                        <a:t>88.8%</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vi" sz="1400" u="none" cap="none" strike="noStrike"/>
                        <a:t>Violence Recognition from Videos using Deep Learning Techniques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vi" sz="1400" u="none" cap="none" strike="noStrike"/>
                        <a:t>2019</a:t>
                      </a:r>
                      <a:endParaRPr sz="1400" u="none" cap="none" strike="noStrike"/>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31"/>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Application</a:t>
            </a:r>
            <a:endParaRPr>
              <a:solidFill>
                <a:schemeClr val="lt1"/>
              </a:solidFill>
            </a:endParaRPr>
          </a:p>
        </p:txBody>
      </p:sp>
      <p:sp>
        <p:nvSpPr>
          <p:cNvPr id="988" name="Google Shape;988;p31"/>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9" name="Google Shape;989;p31"/>
          <p:cNvGrpSpPr/>
          <p:nvPr/>
        </p:nvGrpSpPr>
        <p:grpSpPr>
          <a:xfrm>
            <a:off x="7526971" y="530835"/>
            <a:ext cx="897020" cy="324600"/>
            <a:chOff x="7526971" y="530835"/>
            <a:chExt cx="897020" cy="324600"/>
          </a:xfrm>
        </p:grpSpPr>
        <p:grpSp>
          <p:nvGrpSpPr>
            <p:cNvPr id="990" name="Google Shape;990;p31"/>
            <p:cNvGrpSpPr/>
            <p:nvPr/>
          </p:nvGrpSpPr>
          <p:grpSpPr>
            <a:xfrm>
              <a:off x="7526971" y="530835"/>
              <a:ext cx="332201" cy="324420"/>
              <a:chOff x="3380213" y="4209475"/>
              <a:chExt cx="403450" cy="394000"/>
            </a:xfrm>
          </p:grpSpPr>
          <p:sp>
            <p:nvSpPr>
              <p:cNvPr id="991" name="Google Shape;991;p31"/>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31"/>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3" name="Google Shape;993;p31"/>
            <p:cNvGrpSpPr/>
            <p:nvPr/>
          </p:nvGrpSpPr>
          <p:grpSpPr>
            <a:xfrm>
              <a:off x="8054865" y="531011"/>
              <a:ext cx="369126" cy="324424"/>
              <a:chOff x="4467200" y="877100"/>
              <a:chExt cx="481825" cy="423475"/>
            </a:xfrm>
          </p:grpSpPr>
          <p:sp>
            <p:nvSpPr>
              <p:cNvPr id="994" name="Google Shape;994;p3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995" name="Google Shape;995;p3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996" name="Google Shape;996;p3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997" name="Google Shape;997;p3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998" name="Google Shape;998;p31"/>
          <p:cNvSpPr txBox="1"/>
          <p:nvPr/>
        </p:nvSpPr>
        <p:spPr>
          <a:xfrm>
            <a:off x="505175" y="1293525"/>
            <a:ext cx="4408800" cy="3318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342900" lvl="0" marL="457200" marR="0" rtl="0" algn="l">
              <a:lnSpc>
                <a:spcPct val="115000"/>
              </a:lnSpc>
              <a:spcBef>
                <a:spcPts val="1200"/>
              </a:spcBef>
              <a:spcAft>
                <a:spcPts val="0"/>
              </a:spcAft>
              <a:buClr>
                <a:schemeClr val="dk1"/>
              </a:buClr>
              <a:buSzPts val="1800"/>
              <a:buFont typeface="Roboto"/>
              <a:buChar char="-"/>
            </a:pPr>
            <a:r>
              <a:rPr b="1" i="0" lang="vi" sz="1800" u="none" cap="none" strike="noStrike">
                <a:solidFill>
                  <a:schemeClr val="dk1"/>
                </a:solidFill>
                <a:latin typeface="Roboto"/>
                <a:ea typeface="Roboto"/>
                <a:cs typeface="Roboto"/>
                <a:sym typeface="Roboto"/>
              </a:rPr>
              <a:t>Streamlit:</a:t>
            </a:r>
            <a:endParaRPr b="1" i="0" sz="1800" u="none" cap="none" strike="noStrike">
              <a:solidFill>
                <a:schemeClr val="dk1"/>
              </a:solidFill>
              <a:latin typeface="Roboto"/>
              <a:ea typeface="Roboto"/>
              <a:cs typeface="Roboto"/>
              <a:sym typeface="Roboto"/>
            </a:endParaRPr>
          </a:p>
          <a:p>
            <a:pPr indent="-342900" lvl="0" marL="457200" marR="0" rtl="0" algn="l">
              <a:lnSpc>
                <a:spcPct val="115000"/>
              </a:lnSpc>
              <a:spcBef>
                <a:spcPts val="0"/>
              </a:spcBef>
              <a:spcAft>
                <a:spcPts val="0"/>
              </a:spcAft>
              <a:buClr>
                <a:schemeClr val="dk1"/>
              </a:buClr>
              <a:buSzPts val="1800"/>
              <a:buFont typeface="Roboto"/>
              <a:buChar char="+"/>
            </a:pPr>
            <a:r>
              <a:rPr b="0" i="0" lang="vi" sz="1800" u="none" cap="none" strike="noStrike">
                <a:solidFill>
                  <a:schemeClr val="dk1"/>
                </a:solidFill>
                <a:latin typeface="Roboto"/>
                <a:ea typeface="Roboto"/>
                <a:cs typeface="Roboto"/>
                <a:sym typeface="Roboto"/>
              </a:rPr>
              <a:t>Hỗ trợ triển khai, điều chỉnh web app dễ dàng trong thời gian ngắn</a:t>
            </a:r>
            <a:endParaRPr b="0" i="0" sz="1800" u="none" cap="none" strike="noStrike">
              <a:solidFill>
                <a:schemeClr val="dk1"/>
              </a:solidFill>
              <a:latin typeface="Roboto"/>
              <a:ea typeface="Roboto"/>
              <a:cs typeface="Roboto"/>
              <a:sym typeface="Roboto"/>
            </a:endParaRPr>
          </a:p>
          <a:p>
            <a:pPr indent="-342900" lvl="0" marL="457200" marR="0" rtl="0" algn="l">
              <a:lnSpc>
                <a:spcPct val="115000"/>
              </a:lnSpc>
              <a:spcBef>
                <a:spcPts val="0"/>
              </a:spcBef>
              <a:spcAft>
                <a:spcPts val="0"/>
              </a:spcAft>
              <a:buClr>
                <a:schemeClr val="dk1"/>
              </a:buClr>
              <a:buSzPts val="1800"/>
              <a:buFont typeface="Roboto"/>
              <a:buChar char="+"/>
            </a:pPr>
            <a:r>
              <a:rPr b="0" i="0" lang="vi" sz="1800" u="none" cap="none" strike="noStrike">
                <a:solidFill>
                  <a:schemeClr val="dk1"/>
                </a:solidFill>
                <a:latin typeface="Roboto"/>
                <a:ea typeface="Roboto"/>
                <a:cs typeface="Roboto"/>
                <a:sym typeface="Roboto"/>
              </a:rPr>
              <a:t>Demo dễ dàng các dự án nhỏ mà không cần custom (chỉnh sửa) quá nhiều, thích hợp cho học máy và khoa học dữ liệu</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pic>
        <p:nvPicPr>
          <p:cNvPr id="999" name="Google Shape;999;p31"/>
          <p:cNvPicPr preferRelativeResize="0"/>
          <p:nvPr/>
        </p:nvPicPr>
        <p:blipFill rotWithShape="1">
          <a:blip r:embed="rId3">
            <a:alphaModFix/>
          </a:blip>
          <a:srcRect b="0" l="0" r="0" t="0"/>
          <a:stretch/>
        </p:blipFill>
        <p:spPr>
          <a:xfrm>
            <a:off x="5066375" y="1452975"/>
            <a:ext cx="3925224" cy="2050930"/>
          </a:xfrm>
          <a:prstGeom prst="rect">
            <a:avLst/>
          </a:prstGeom>
          <a:noFill/>
          <a:ln>
            <a:noFill/>
          </a:ln>
        </p:spPr>
      </p:pic>
      <p:sp>
        <p:nvSpPr>
          <p:cNvPr id="1000" name="Google Shape;1000;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32"/>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Ứng dụng</a:t>
            </a:r>
            <a:endParaRPr>
              <a:solidFill>
                <a:schemeClr val="lt1"/>
              </a:solidFill>
            </a:endParaRPr>
          </a:p>
        </p:txBody>
      </p:sp>
      <p:sp>
        <p:nvSpPr>
          <p:cNvPr id="1006" name="Google Shape;1006;p32"/>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7" name="Google Shape;1007;p32"/>
          <p:cNvGrpSpPr/>
          <p:nvPr/>
        </p:nvGrpSpPr>
        <p:grpSpPr>
          <a:xfrm>
            <a:off x="7526971" y="530835"/>
            <a:ext cx="897020" cy="324600"/>
            <a:chOff x="7526971" y="530835"/>
            <a:chExt cx="897020" cy="324600"/>
          </a:xfrm>
        </p:grpSpPr>
        <p:grpSp>
          <p:nvGrpSpPr>
            <p:cNvPr id="1008" name="Google Shape;1008;p32"/>
            <p:cNvGrpSpPr/>
            <p:nvPr/>
          </p:nvGrpSpPr>
          <p:grpSpPr>
            <a:xfrm>
              <a:off x="7526971" y="530835"/>
              <a:ext cx="332201" cy="324420"/>
              <a:chOff x="3380213" y="4209475"/>
              <a:chExt cx="403450" cy="394000"/>
            </a:xfrm>
          </p:grpSpPr>
          <p:sp>
            <p:nvSpPr>
              <p:cNvPr id="1009" name="Google Shape;1009;p32"/>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32"/>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1" name="Google Shape;1011;p32"/>
            <p:cNvGrpSpPr/>
            <p:nvPr/>
          </p:nvGrpSpPr>
          <p:grpSpPr>
            <a:xfrm>
              <a:off x="8054865" y="531011"/>
              <a:ext cx="369126" cy="324424"/>
              <a:chOff x="4467200" y="877100"/>
              <a:chExt cx="481825" cy="423475"/>
            </a:xfrm>
          </p:grpSpPr>
          <p:sp>
            <p:nvSpPr>
              <p:cNvPr id="1012" name="Google Shape;1012;p3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013" name="Google Shape;1013;p3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014" name="Google Shape;1014;p3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015" name="Google Shape;1015;p3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1016" name="Google Shape;1016;p32"/>
          <p:cNvSpPr txBox="1"/>
          <p:nvPr/>
        </p:nvSpPr>
        <p:spPr>
          <a:xfrm>
            <a:off x="543425" y="1045025"/>
            <a:ext cx="1668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vi" sz="1800" u="none" cap="none" strike="noStrike">
                <a:solidFill>
                  <a:srgbClr val="000000"/>
                </a:solidFill>
                <a:latin typeface="Work Sans"/>
                <a:ea typeface="Work Sans"/>
                <a:cs typeface="Work Sans"/>
                <a:sym typeface="Work Sans"/>
              </a:rPr>
              <a:t>Giao diện</a:t>
            </a:r>
            <a:endParaRPr b="1" i="0" sz="1800" u="none" cap="none" strike="noStrike">
              <a:solidFill>
                <a:srgbClr val="000000"/>
              </a:solidFill>
              <a:latin typeface="Work Sans"/>
              <a:ea typeface="Work Sans"/>
              <a:cs typeface="Work Sans"/>
              <a:sym typeface="Work Sans"/>
            </a:endParaRPr>
          </a:p>
        </p:txBody>
      </p:sp>
      <p:pic>
        <p:nvPicPr>
          <p:cNvPr id="1017" name="Google Shape;1017;p32"/>
          <p:cNvPicPr preferRelativeResize="0"/>
          <p:nvPr/>
        </p:nvPicPr>
        <p:blipFill rotWithShape="1">
          <a:blip r:embed="rId3">
            <a:alphaModFix/>
          </a:blip>
          <a:srcRect b="0" l="0" r="0" t="0"/>
          <a:stretch/>
        </p:blipFill>
        <p:spPr>
          <a:xfrm>
            <a:off x="129450" y="1610225"/>
            <a:ext cx="4642093" cy="2147225"/>
          </a:xfrm>
          <a:prstGeom prst="rect">
            <a:avLst/>
          </a:prstGeom>
          <a:noFill/>
          <a:ln>
            <a:noFill/>
          </a:ln>
        </p:spPr>
      </p:pic>
      <p:pic>
        <p:nvPicPr>
          <p:cNvPr id="1018" name="Google Shape;1018;p32"/>
          <p:cNvPicPr preferRelativeResize="0"/>
          <p:nvPr/>
        </p:nvPicPr>
        <p:blipFill rotWithShape="1">
          <a:blip r:embed="rId4">
            <a:alphaModFix/>
          </a:blip>
          <a:srcRect b="0" l="0" r="0" t="0"/>
          <a:stretch/>
        </p:blipFill>
        <p:spPr>
          <a:xfrm>
            <a:off x="4706200" y="1662363"/>
            <a:ext cx="4437800" cy="2042950"/>
          </a:xfrm>
          <a:prstGeom prst="rect">
            <a:avLst/>
          </a:prstGeom>
          <a:noFill/>
          <a:ln>
            <a:noFill/>
          </a:ln>
        </p:spPr>
      </p:pic>
      <p:sp>
        <p:nvSpPr>
          <p:cNvPr id="1019" name="Google Shape;1019;p32"/>
          <p:cNvSpPr txBox="1"/>
          <p:nvPr/>
        </p:nvSpPr>
        <p:spPr>
          <a:xfrm>
            <a:off x="1209325" y="3860950"/>
            <a:ext cx="2219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1" lang="vi" sz="1000" u="none" cap="none" strike="noStrike">
                <a:solidFill>
                  <a:srgbClr val="000000"/>
                </a:solidFill>
                <a:latin typeface="Work Sans"/>
                <a:ea typeface="Work Sans"/>
                <a:cs typeface="Work Sans"/>
                <a:sym typeface="Work Sans"/>
              </a:rPr>
              <a:t>Giao diện tương tác</a:t>
            </a:r>
            <a:endParaRPr b="0" i="1" sz="1000" u="none" cap="none" strike="noStrike">
              <a:solidFill>
                <a:srgbClr val="000000"/>
              </a:solidFill>
              <a:latin typeface="Work Sans"/>
              <a:ea typeface="Work Sans"/>
              <a:cs typeface="Work Sans"/>
              <a:sym typeface="Work Sans"/>
            </a:endParaRPr>
          </a:p>
        </p:txBody>
      </p:sp>
      <p:sp>
        <p:nvSpPr>
          <p:cNvPr id="1020" name="Google Shape;1020;p32"/>
          <p:cNvSpPr txBox="1"/>
          <p:nvPr/>
        </p:nvSpPr>
        <p:spPr>
          <a:xfrm>
            <a:off x="5877600" y="3860950"/>
            <a:ext cx="2219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1" lang="vi" sz="1000" u="none" cap="none" strike="noStrike">
                <a:solidFill>
                  <a:srgbClr val="000000"/>
                </a:solidFill>
                <a:latin typeface="Work Sans"/>
                <a:ea typeface="Work Sans"/>
                <a:cs typeface="Work Sans"/>
                <a:sym typeface="Work Sans"/>
              </a:rPr>
              <a:t>Giao diện dự đoán</a:t>
            </a:r>
            <a:endParaRPr b="0" i="1" sz="1000" u="none" cap="none" strike="noStrike">
              <a:solidFill>
                <a:srgbClr val="000000"/>
              </a:solidFill>
              <a:latin typeface="Work Sans"/>
              <a:ea typeface="Work Sans"/>
              <a:cs typeface="Work Sans"/>
              <a:sym typeface="Work Sans"/>
            </a:endParaRPr>
          </a:p>
        </p:txBody>
      </p:sp>
      <p:sp>
        <p:nvSpPr>
          <p:cNvPr id="1021" name="Google Shape;1021;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33"/>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Conclusion</a:t>
            </a:r>
            <a:endParaRPr>
              <a:solidFill>
                <a:schemeClr val="lt1"/>
              </a:solidFill>
            </a:endParaRPr>
          </a:p>
        </p:txBody>
      </p:sp>
      <p:sp>
        <p:nvSpPr>
          <p:cNvPr id="1027" name="Google Shape;1027;p33"/>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8" name="Google Shape;1028;p33"/>
          <p:cNvGrpSpPr/>
          <p:nvPr/>
        </p:nvGrpSpPr>
        <p:grpSpPr>
          <a:xfrm>
            <a:off x="7526971" y="530835"/>
            <a:ext cx="897020" cy="324600"/>
            <a:chOff x="7526971" y="530835"/>
            <a:chExt cx="897020" cy="324600"/>
          </a:xfrm>
        </p:grpSpPr>
        <p:grpSp>
          <p:nvGrpSpPr>
            <p:cNvPr id="1029" name="Google Shape;1029;p33"/>
            <p:cNvGrpSpPr/>
            <p:nvPr/>
          </p:nvGrpSpPr>
          <p:grpSpPr>
            <a:xfrm>
              <a:off x="7526971" y="530835"/>
              <a:ext cx="332201" cy="324420"/>
              <a:chOff x="3380213" y="4209475"/>
              <a:chExt cx="403450" cy="394000"/>
            </a:xfrm>
          </p:grpSpPr>
          <p:sp>
            <p:nvSpPr>
              <p:cNvPr id="1030" name="Google Shape;1030;p33"/>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33"/>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2" name="Google Shape;1032;p33"/>
            <p:cNvGrpSpPr/>
            <p:nvPr/>
          </p:nvGrpSpPr>
          <p:grpSpPr>
            <a:xfrm>
              <a:off x="8054865" y="531011"/>
              <a:ext cx="369126" cy="324424"/>
              <a:chOff x="4467200" y="877100"/>
              <a:chExt cx="481825" cy="423475"/>
            </a:xfrm>
          </p:grpSpPr>
          <p:sp>
            <p:nvSpPr>
              <p:cNvPr id="1033" name="Google Shape;1033;p3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034" name="Google Shape;1034;p3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035" name="Google Shape;1035;p3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036" name="Google Shape;1036;p3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1037" name="Google Shape;1037;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sp>
        <p:nvSpPr>
          <p:cNvPr id="1038" name="Google Shape;1038;p33"/>
          <p:cNvSpPr txBox="1"/>
          <p:nvPr/>
        </p:nvSpPr>
        <p:spPr>
          <a:xfrm>
            <a:off x="347100" y="1189000"/>
            <a:ext cx="2859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vi" sz="1800" u="none" cap="none" strike="noStrike">
                <a:solidFill>
                  <a:srgbClr val="000000"/>
                </a:solidFill>
                <a:latin typeface="Work Sans"/>
                <a:ea typeface="Work Sans"/>
                <a:cs typeface="Work Sans"/>
                <a:sym typeface="Work Sans"/>
              </a:rPr>
              <a:t>Kết quả đạt được</a:t>
            </a:r>
            <a:endParaRPr b="1" i="0" sz="1800" u="none" cap="none" strike="noStrike">
              <a:solidFill>
                <a:srgbClr val="000000"/>
              </a:solidFill>
              <a:latin typeface="Work Sans"/>
              <a:ea typeface="Work Sans"/>
              <a:cs typeface="Work Sans"/>
              <a:sym typeface="Work Sans"/>
            </a:endParaRPr>
          </a:p>
        </p:txBody>
      </p:sp>
      <p:sp>
        <p:nvSpPr>
          <p:cNvPr id="1039" name="Google Shape;1039;p33"/>
          <p:cNvSpPr txBox="1"/>
          <p:nvPr/>
        </p:nvSpPr>
        <p:spPr>
          <a:xfrm>
            <a:off x="523500" y="1701400"/>
            <a:ext cx="4305900" cy="15699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000000"/>
              </a:buClr>
              <a:buSzPts val="1500"/>
              <a:buFont typeface="Roboto"/>
              <a:buChar char="-"/>
            </a:pPr>
            <a:r>
              <a:rPr b="0" i="0" lang="vi" sz="1500" u="none" cap="none" strike="noStrike">
                <a:solidFill>
                  <a:srgbClr val="000000"/>
                </a:solidFill>
                <a:latin typeface="Roboto"/>
                <a:ea typeface="Roboto"/>
                <a:cs typeface="Roboto"/>
                <a:sym typeface="Roboto"/>
              </a:rPr>
              <a:t>Hoàn thành tìm kiếm hướng tiếp cận bài toán: deep learning.</a:t>
            </a:r>
            <a:endParaRPr b="0" i="0" sz="1500" u="none" cap="none" strike="noStrike">
              <a:solidFill>
                <a:srgbClr val="000000"/>
              </a:solidFill>
              <a:latin typeface="Roboto"/>
              <a:ea typeface="Roboto"/>
              <a:cs typeface="Roboto"/>
              <a:sym typeface="Roboto"/>
            </a:endParaRPr>
          </a:p>
          <a:p>
            <a:pPr indent="-323850" lvl="0" marL="457200" marR="0" rtl="0" algn="l">
              <a:lnSpc>
                <a:spcPct val="100000"/>
              </a:lnSpc>
              <a:spcBef>
                <a:spcPts val="0"/>
              </a:spcBef>
              <a:spcAft>
                <a:spcPts val="0"/>
              </a:spcAft>
              <a:buClr>
                <a:srgbClr val="000000"/>
              </a:buClr>
              <a:buSzPts val="1500"/>
              <a:buFont typeface="Roboto"/>
              <a:buChar char="-"/>
            </a:pPr>
            <a:r>
              <a:rPr b="0" i="0" lang="vi" sz="1500" u="none" cap="none" strike="noStrike">
                <a:solidFill>
                  <a:srgbClr val="000000"/>
                </a:solidFill>
                <a:latin typeface="Roboto"/>
                <a:ea typeface="Roboto"/>
                <a:cs typeface="Roboto"/>
                <a:sym typeface="Roboto"/>
              </a:rPr>
              <a:t>Cách tiếp cận sử dụng VGG19+LSTM: accuracy đạt 90%</a:t>
            </a:r>
            <a:endParaRPr b="0" i="0" sz="1500" u="none" cap="none" strike="noStrike">
              <a:solidFill>
                <a:srgbClr val="000000"/>
              </a:solidFill>
              <a:latin typeface="Roboto"/>
              <a:ea typeface="Roboto"/>
              <a:cs typeface="Roboto"/>
              <a:sym typeface="Roboto"/>
            </a:endParaRPr>
          </a:p>
          <a:p>
            <a:pPr indent="-323850" lvl="0" marL="457200" marR="0" rtl="0" algn="l">
              <a:lnSpc>
                <a:spcPct val="100000"/>
              </a:lnSpc>
              <a:spcBef>
                <a:spcPts val="0"/>
              </a:spcBef>
              <a:spcAft>
                <a:spcPts val="0"/>
              </a:spcAft>
              <a:buClr>
                <a:srgbClr val="000000"/>
              </a:buClr>
              <a:buSzPts val="1500"/>
              <a:buFont typeface="Roboto"/>
              <a:buChar char="-"/>
            </a:pPr>
            <a:r>
              <a:rPr b="0" i="0" lang="vi" sz="1500" u="none" cap="none" strike="noStrike">
                <a:solidFill>
                  <a:srgbClr val="000000"/>
                </a:solidFill>
                <a:latin typeface="Roboto"/>
                <a:ea typeface="Roboto"/>
                <a:cs typeface="Roboto"/>
                <a:sym typeface="Roboto"/>
              </a:rPr>
              <a:t>Khởi tạo ứng dụng nhận dạng bạo lực</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p:txBody>
      </p:sp>
      <p:sp>
        <p:nvSpPr>
          <p:cNvPr id="1040" name="Google Shape;1040;p33"/>
          <p:cNvSpPr txBox="1"/>
          <p:nvPr/>
        </p:nvSpPr>
        <p:spPr>
          <a:xfrm>
            <a:off x="347100" y="3095175"/>
            <a:ext cx="2859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vi" sz="1800" u="none" cap="none" strike="noStrike">
                <a:solidFill>
                  <a:srgbClr val="000000"/>
                </a:solidFill>
                <a:latin typeface="Work Sans"/>
                <a:ea typeface="Work Sans"/>
                <a:cs typeface="Work Sans"/>
                <a:sym typeface="Work Sans"/>
              </a:rPr>
              <a:t>Hạn chế</a:t>
            </a:r>
            <a:endParaRPr b="1" i="0" sz="1800" u="none" cap="none" strike="noStrike">
              <a:solidFill>
                <a:srgbClr val="000000"/>
              </a:solidFill>
              <a:latin typeface="Work Sans"/>
              <a:ea typeface="Work Sans"/>
              <a:cs typeface="Work Sans"/>
              <a:sym typeface="Work Sans"/>
            </a:endParaRPr>
          </a:p>
        </p:txBody>
      </p:sp>
      <p:sp>
        <p:nvSpPr>
          <p:cNvPr id="1041" name="Google Shape;1041;p33"/>
          <p:cNvSpPr txBox="1"/>
          <p:nvPr/>
        </p:nvSpPr>
        <p:spPr>
          <a:xfrm>
            <a:off x="523500" y="3487750"/>
            <a:ext cx="4201200" cy="13392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000000"/>
              </a:buClr>
              <a:buSzPts val="1500"/>
              <a:buFont typeface="Roboto"/>
              <a:buChar char="-"/>
            </a:pPr>
            <a:r>
              <a:rPr b="0" i="0" lang="vi" sz="1500" u="none" cap="none" strike="noStrike">
                <a:solidFill>
                  <a:srgbClr val="000000"/>
                </a:solidFill>
                <a:latin typeface="Roboto"/>
                <a:ea typeface="Roboto"/>
                <a:cs typeface="Roboto"/>
                <a:sym typeface="Roboto"/>
              </a:rPr>
              <a:t>Chưa thể đạt ngưỡng 95-97% để triển khai thực tế</a:t>
            </a:r>
            <a:endParaRPr b="0" i="0" sz="1500" u="none" cap="none" strike="noStrike">
              <a:solidFill>
                <a:srgbClr val="000000"/>
              </a:solidFill>
              <a:latin typeface="Roboto"/>
              <a:ea typeface="Roboto"/>
              <a:cs typeface="Roboto"/>
              <a:sym typeface="Roboto"/>
            </a:endParaRPr>
          </a:p>
          <a:p>
            <a:pPr indent="-323850" lvl="0" marL="457200" marR="0" rtl="0" algn="l">
              <a:lnSpc>
                <a:spcPct val="100000"/>
              </a:lnSpc>
              <a:spcBef>
                <a:spcPts val="0"/>
              </a:spcBef>
              <a:spcAft>
                <a:spcPts val="0"/>
              </a:spcAft>
              <a:buClr>
                <a:srgbClr val="000000"/>
              </a:buClr>
              <a:buSzPts val="1500"/>
              <a:buFont typeface="Roboto"/>
              <a:buChar char="-"/>
            </a:pPr>
            <a:r>
              <a:rPr b="0" i="0" lang="vi" sz="1500" u="none" cap="none" strike="noStrike">
                <a:solidFill>
                  <a:srgbClr val="000000"/>
                </a:solidFill>
                <a:latin typeface="Roboto"/>
                <a:ea typeface="Roboto"/>
                <a:cs typeface="Roboto"/>
                <a:sym typeface="Roboto"/>
              </a:rPr>
              <a:t>Mô hình tương đối phức tạp, thời gian dự đoán tương đối lâu</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p:txBody>
      </p:sp>
      <p:sp>
        <p:nvSpPr>
          <p:cNvPr id="1042" name="Google Shape;1042;p33"/>
          <p:cNvSpPr txBox="1"/>
          <p:nvPr/>
        </p:nvSpPr>
        <p:spPr>
          <a:xfrm>
            <a:off x="4975525" y="1302125"/>
            <a:ext cx="2859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vi" sz="1800" u="none" cap="none" strike="noStrike">
                <a:solidFill>
                  <a:srgbClr val="000000"/>
                </a:solidFill>
                <a:latin typeface="Work Sans"/>
                <a:ea typeface="Work Sans"/>
                <a:cs typeface="Work Sans"/>
                <a:sym typeface="Work Sans"/>
              </a:rPr>
              <a:t>Hướng phát triển</a:t>
            </a:r>
            <a:endParaRPr b="1" i="0" sz="1800" u="none" cap="none" strike="noStrike">
              <a:solidFill>
                <a:srgbClr val="000000"/>
              </a:solidFill>
              <a:latin typeface="Work Sans"/>
              <a:ea typeface="Work Sans"/>
              <a:cs typeface="Work Sans"/>
              <a:sym typeface="Work Sans"/>
            </a:endParaRPr>
          </a:p>
        </p:txBody>
      </p:sp>
      <p:sp>
        <p:nvSpPr>
          <p:cNvPr id="1043" name="Google Shape;1043;p33"/>
          <p:cNvSpPr txBox="1"/>
          <p:nvPr/>
        </p:nvSpPr>
        <p:spPr>
          <a:xfrm>
            <a:off x="4975525" y="1701400"/>
            <a:ext cx="3741000" cy="13392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rgbClr val="000000"/>
              </a:buClr>
              <a:buSzPts val="1500"/>
              <a:buFont typeface="Roboto"/>
              <a:buChar char="-"/>
            </a:pPr>
            <a:r>
              <a:rPr b="0" i="0" lang="vi" sz="1500" u="none" cap="none" strike="noStrike">
                <a:solidFill>
                  <a:srgbClr val="000000"/>
                </a:solidFill>
                <a:latin typeface="Roboto"/>
                <a:ea typeface="Roboto"/>
                <a:cs typeface="Roboto"/>
                <a:sym typeface="Roboto"/>
              </a:rPr>
              <a:t>Hoàn thiện mô hình</a:t>
            </a:r>
            <a:endParaRPr b="0" i="0" sz="1500" u="none" cap="none" strike="noStrike">
              <a:solidFill>
                <a:srgbClr val="000000"/>
              </a:solidFill>
              <a:latin typeface="Roboto"/>
              <a:ea typeface="Roboto"/>
              <a:cs typeface="Roboto"/>
              <a:sym typeface="Roboto"/>
            </a:endParaRPr>
          </a:p>
          <a:p>
            <a:pPr indent="-323850" lvl="0" marL="457200" marR="0" rtl="0" algn="l">
              <a:lnSpc>
                <a:spcPct val="100000"/>
              </a:lnSpc>
              <a:spcBef>
                <a:spcPts val="0"/>
              </a:spcBef>
              <a:spcAft>
                <a:spcPts val="0"/>
              </a:spcAft>
              <a:buClr>
                <a:srgbClr val="000000"/>
              </a:buClr>
              <a:buSzPts val="1500"/>
              <a:buFont typeface="Roboto"/>
              <a:buChar char="-"/>
            </a:pPr>
            <a:r>
              <a:rPr b="0" i="0" lang="vi" sz="1500" u="none" cap="none" strike="noStrike">
                <a:solidFill>
                  <a:srgbClr val="000000"/>
                </a:solidFill>
                <a:latin typeface="Roboto"/>
                <a:ea typeface="Roboto"/>
                <a:cs typeface="Roboto"/>
                <a:sym typeface="Roboto"/>
              </a:rPr>
              <a:t>Thử nghiệm, so sánh trên nhiều mô hình </a:t>
            </a:r>
            <a:endParaRPr b="0" i="0" sz="1500" u="none" cap="none" strike="noStrike">
              <a:solidFill>
                <a:srgbClr val="000000"/>
              </a:solidFill>
              <a:latin typeface="Roboto"/>
              <a:ea typeface="Roboto"/>
              <a:cs typeface="Roboto"/>
              <a:sym typeface="Roboto"/>
            </a:endParaRPr>
          </a:p>
          <a:p>
            <a:pPr indent="-323850" lvl="0" marL="457200" marR="0" rtl="0" algn="l">
              <a:lnSpc>
                <a:spcPct val="100000"/>
              </a:lnSpc>
              <a:spcBef>
                <a:spcPts val="0"/>
              </a:spcBef>
              <a:spcAft>
                <a:spcPts val="0"/>
              </a:spcAft>
              <a:buClr>
                <a:srgbClr val="000000"/>
              </a:buClr>
              <a:buSzPts val="1500"/>
              <a:buFont typeface="Roboto"/>
              <a:buChar char="-"/>
            </a:pPr>
            <a:r>
              <a:rPr b="0" i="0" lang="vi" sz="1500" u="none" cap="none" strike="noStrike">
                <a:solidFill>
                  <a:srgbClr val="000000"/>
                </a:solidFill>
                <a:latin typeface="Roboto"/>
                <a:ea typeface="Roboto"/>
                <a:cs typeface="Roboto"/>
                <a:sym typeface="Roboto"/>
              </a:rPr>
              <a:t>Triển khai một hệ thống phát hiện bạo lực tích hợp</a:t>
            </a:r>
            <a:endParaRPr b="0" i="0" sz="1500" u="none" cap="none" strike="noStrike">
              <a:solidFill>
                <a:srgbClr val="000000"/>
              </a:solidFill>
              <a:latin typeface="Roboto"/>
              <a:ea typeface="Roboto"/>
              <a:cs typeface="Roboto"/>
              <a:sym typeface="Roboto"/>
            </a:endParaRPr>
          </a:p>
        </p:txBody>
      </p:sp>
      <p:sp>
        <p:nvSpPr>
          <p:cNvPr id="1044" name="Google Shape;1044;p33"/>
          <p:cNvSpPr txBox="1"/>
          <p:nvPr/>
        </p:nvSpPr>
        <p:spPr>
          <a:xfrm>
            <a:off x="5036325" y="3095175"/>
            <a:ext cx="2859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vi" sz="1800" u="none" cap="none" strike="noStrike">
                <a:solidFill>
                  <a:srgbClr val="000000"/>
                </a:solidFill>
                <a:latin typeface="Work Sans"/>
                <a:ea typeface="Work Sans"/>
                <a:cs typeface="Work Sans"/>
                <a:sym typeface="Work Sans"/>
              </a:rPr>
              <a:t>Đóng góp</a:t>
            </a:r>
            <a:endParaRPr b="1" i="0" sz="1800" u="none" cap="none" strike="noStrike">
              <a:solidFill>
                <a:srgbClr val="000000"/>
              </a:solidFill>
              <a:latin typeface="Work Sans"/>
              <a:ea typeface="Work Sans"/>
              <a:cs typeface="Work Sans"/>
              <a:sym typeface="Work Sans"/>
            </a:endParaRPr>
          </a:p>
        </p:txBody>
      </p:sp>
      <p:sp>
        <p:nvSpPr>
          <p:cNvPr id="1045" name="Google Shape;1045;p33"/>
          <p:cNvSpPr txBox="1"/>
          <p:nvPr/>
        </p:nvSpPr>
        <p:spPr>
          <a:xfrm>
            <a:off x="5036325" y="3487750"/>
            <a:ext cx="3520500" cy="1108200"/>
          </a:xfrm>
          <a:prstGeom prst="rect">
            <a:avLst/>
          </a:prstGeom>
          <a:noFill/>
          <a:ln>
            <a:noFill/>
          </a:ln>
        </p:spPr>
        <p:txBody>
          <a:bodyPr anchorCtr="0" anchor="t" bIns="91425" lIns="91425" spcFirstLastPara="1" rIns="91425" wrap="square" tIns="91425">
            <a:spAutoFit/>
          </a:bodyPr>
          <a:lstStyle/>
          <a:p>
            <a:pPr indent="-323850" lvl="0" marL="457200" marR="0" rtl="0" algn="l">
              <a:lnSpc>
                <a:spcPct val="100000"/>
              </a:lnSpc>
              <a:spcBef>
                <a:spcPts val="0"/>
              </a:spcBef>
              <a:spcAft>
                <a:spcPts val="0"/>
              </a:spcAft>
              <a:buClr>
                <a:schemeClr val="dk1"/>
              </a:buClr>
              <a:buSzPts val="1500"/>
              <a:buFont typeface="Roboto"/>
              <a:buChar char="-"/>
            </a:pPr>
            <a:r>
              <a:rPr b="0" i="0" lang="vi" sz="1500" u="none" cap="none" strike="noStrike">
                <a:solidFill>
                  <a:schemeClr val="dk1"/>
                </a:solidFill>
                <a:latin typeface="Roboto"/>
                <a:ea typeface="Roboto"/>
                <a:cs typeface="Roboto"/>
                <a:sym typeface="Roboto"/>
              </a:rPr>
              <a:t>Đã hoàn thành tìm kiếm hướng giải quyết</a:t>
            </a:r>
            <a:endParaRPr b="0" i="0" sz="1500" u="none" cap="none" strike="noStrike">
              <a:solidFill>
                <a:schemeClr val="dk1"/>
              </a:solidFill>
              <a:latin typeface="Roboto"/>
              <a:ea typeface="Roboto"/>
              <a:cs typeface="Roboto"/>
              <a:sym typeface="Roboto"/>
            </a:endParaRPr>
          </a:p>
          <a:p>
            <a:pPr indent="-323850" lvl="0" marL="457200" marR="0" rtl="0" algn="l">
              <a:lnSpc>
                <a:spcPct val="100000"/>
              </a:lnSpc>
              <a:spcBef>
                <a:spcPts val="0"/>
              </a:spcBef>
              <a:spcAft>
                <a:spcPts val="0"/>
              </a:spcAft>
              <a:buClr>
                <a:schemeClr val="dk1"/>
              </a:buClr>
              <a:buSzPts val="1500"/>
              <a:buFont typeface="Roboto"/>
              <a:buChar char="-"/>
            </a:pPr>
            <a:r>
              <a:rPr b="0" i="0" lang="vi" sz="1500" u="none" cap="none" strike="noStrike">
                <a:solidFill>
                  <a:schemeClr val="dk1"/>
                </a:solidFill>
                <a:latin typeface="Roboto"/>
                <a:ea typeface="Roboto"/>
                <a:cs typeface="Roboto"/>
                <a:sym typeface="Roboto"/>
              </a:rPr>
              <a:t>Phát huy khả năng phát triển hệ thống</a:t>
            </a:r>
            <a:endParaRPr b="0" i="0" sz="1500" u="none" cap="none" strike="noStrike">
              <a:solidFill>
                <a:schemeClr val="dk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49" name="Shape 1049"/>
        <p:cNvGrpSpPr/>
        <p:nvPr/>
      </p:nvGrpSpPr>
      <p:grpSpPr>
        <a:xfrm>
          <a:off x="0" y="0"/>
          <a:ext cx="0" cy="0"/>
          <a:chOff x="0" y="0"/>
          <a:chExt cx="0" cy="0"/>
        </a:xfrm>
      </p:grpSpPr>
      <p:sp>
        <p:nvSpPr>
          <p:cNvPr id="1050" name="Google Shape;1050;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grpSp>
        <p:nvGrpSpPr>
          <p:cNvPr id="1051" name="Google Shape;1051;p34"/>
          <p:cNvGrpSpPr/>
          <p:nvPr/>
        </p:nvGrpSpPr>
        <p:grpSpPr>
          <a:xfrm>
            <a:off x="2506786" y="2320125"/>
            <a:ext cx="4386577" cy="486973"/>
            <a:chOff x="1077498" y="1205738"/>
            <a:chExt cx="4386577" cy="486973"/>
          </a:xfrm>
        </p:grpSpPr>
        <p:sp>
          <p:nvSpPr>
            <p:cNvPr id="1052" name="Google Shape;1052;p34"/>
            <p:cNvSpPr/>
            <p:nvPr/>
          </p:nvSpPr>
          <p:spPr>
            <a:xfrm>
              <a:off x="1077498" y="1205800"/>
              <a:ext cx="2344194" cy="486911"/>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rgbClr val="1427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3" name="Google Shape;1053;p34"/>
            <p:cNvSpPr/>
            <p:nvPr/>
          </p:nvSpPr>
          <p:spPr>
            <a:xfrm>
              <a:off x="3119875" y="1205738"/>
              <a:ext cx="2344200" cy="486900"/>
            </a:xfrm>
            <a:prstGeom prst="roundRect">
              <a:avLst>
                <a:gd fmla="val 16908" name="adj"/>
              </a:avLst>
            </a:prstGeom>
            <a:solidFill>
              <a:srgbClr val="1427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054" name="Google Shape;1054;p34"/>
          <p:cNvSpPr txBox="1"/>
          <p:nvPr/>
        </p:nvSpPr>
        <p:spPr>
          <a:xfrm>
            <a:off x="2739275" y="1426700"/>
            <a:ext cx="4325400" cy="1011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5400"/>
              <a:buFont typeface="Arial"/>
              <a:buNone/>
            </a:pPr>
            <a:r>
              <a:rPr b="1" i="0" lang="vi" sz="5400" u="none" cap="none" strike="noStrike">
                <a:solidFill>
                  <a:schemeClr val="lt1"/>
                </a:solidFill>
                <a:latin typeface="Lexend Deca"/>
                <a:ea typeface="Lexend Deca"/>
                <a:cs typeface="Lexend Deca"/>
                <a:sym typeface="Lexend Deca"/>
              </a:rPr>
              <a:t>Thanks!</a:t>
            </a:r>
            <a:endParaRPr b="1" i="0" sz="5400" u="none" cap="none" strike="noStrike">
              <a:solidFill>
                <a:schemeClr val="lt1"/>
              </a:solidFill>
              <a:latin typeface="Lexend Deca"/>
              <a:ea typeface="Lexend Deca"/>
              <a:cs typeface="Lexend Deca"/>
              <a:sym typeface="Lexend Deca"/>
            </a:endParaRPr>
          </a:p>
        </p:txBody>
      </p:sp>
      <p:sp>
        <p:nvSpPr>
          <p:cNvPr id="1055" name="Google Shape;1055;p34"/>
          <p:cNvSpPr txBox="1"/>
          <p:nvPr/>
        </p:nvSpPr>
        <p:spPr>
          <a:xfrm>
            <a:off x="2739275" y="2353588"/>
            <a:ext cx="4230300" cy="49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vi" sz="1600" u="none" cap="none" strike="noStrike">
                <a:solidFill>
                  <a:schemeClr val="lt1"/>
                </a:solidFill>
                <a:latin typeface="Lexend Deca"/>
                <a:ea typeface="Lexend Deca"/>
                <a:cs typeface="Lexend Deca"/>
                <a:sym typeface="Lexend Deca"/>
              </a:rPr>
              <a:t>Do you have any questions?</a:t>
            </a:r>
            <a:endParaRPr b="1" i="0" sz="1600" u="none" cap="none" strike="noStrike">
              <a:solidFill>
                <a:schemeClr val="lt1"/>
              </a:solidFill>
              <a:latin typeface="Lexend Deca"/>
              <a:ea typeface="Lexend Deca"/>
              <a:cs typeface="Lexend Deca"/>
              <a:sym typeface="Lexend Dec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Introduction</a:t>
            </a:r>
            <a:endParaRPr>
              <a:solidFill>
                <a:schemeClr val="lt1"/>
              </a:solidFill>
            </a:endParaRPr>
          </a:p>
        </p:txBody>
      </p:sp>
      <p:sp>
        <p:nvSpPr>
          <p:cNvPr id="379" name="Google Shape;379;p4"/>
          <p:cNvSpPr txBox="1"/>
          <p:nvPr>
            <p:ph idx="1" type="body"/>
          </p:nvPr>
        </p:nvSpPr>
        <p:spPr>
          <a:xfrm>
            <a:off x="4457175" y="1124800"/>
            <a:ext cx="4535700" cy="3405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SzPts val="1800"/>
              <a:buFont typeface="Roboto"/>
              <a:buChar char="●"/>
            </a:pPr>
            <a:r>
              <a:rPr lang="vi" sz="1800">
                <a:latin typeface="Roboto"/>
                <a:ea typeface="Roboto"/>
                <a:cs typeface="Roboto"/>
                <a:sym typeface="Roboto"/>
              </a:rPr>
              <a:t>Giải quyết bạo lực công khai</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vi" sz="1800">
                <a:latin typeface="Roboto"/>
                <a:ea typeface="Roboto"/>
                <a:cs typeface="Roboto"/>
                <a:sym typeface="Roboto"/>
              </a:rPr>
              <a:t>Tìm kiếm biện pháp nhận diện nhanh chóng</a:t>
            </a: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vi" sz="1800">
                <a:latin typeface="Roboto"/>
                <a:ea typeface="Roboto"/>
                <a:cs typeface="Roboto"/>
                <a:sym typeface="Roboto"/>
              </a:rPr>
              <a:t>Triển khai lên nền tảng hạ tầng cho người dùng</a:t>
            </a:r>
            <a:endParaRPr sz="1800">
              <a:latin typeface="Roboto"/>
              <a:ea typeface="Roboto"/>
              <a:cs typeface="Roboto"/>
              <a:sym typeface="Roboto"/>
            </a:endParaRPr>
          </a:p>
          <a:p>
            <a:pPr indent="0" lvl="0" marL="457200" rtl="0" algn="l">
              <a:lnSpc>
                <a:spcPct val="115000"/>
              </a:lnSpc>
              <a:spcBef>
                <a:spcPts val="1200"/>
              </a:spcBef>
              <a:spcAft>
                <a:spcPts val="0"/>
              </a:spcAft>
              <a:buSzPts val="1600"/>
              <a:buNone/>
            </a:pPr>
            <a:r>
              <a:t/>
            </a:r>
            <a:endParaRPr sz="1800">
              <a:latin typeface="Roboto"/>
              <a:ea typeface="Roboto"/>
              <a:cs typeface="Roboto"/>
              <a:sym typeface="Roboto"/>
            </a:endParaRPr>
          </a:p>
          <a:p>
            <a:pPr indent="0" lvl="0" marL="0" rtl="0" algn="l">
              <a:lnSpc>
                <a:spcPct val="100000"/>
              </a:lnSpc>
              <a:spcBef>
                <a:spcPts val="1600"/>
              </a:spcBef>
              <a:spcAft>
                <a:spcPts val="0"/>
              </a:spcAft>
              <a:buClr>
                <a:schemeClr val="dk1"/>
              </a:buClr>
              <a:buSzPts val="1100"/>
              <a:buFont typeface="Arial"/>
              <a:buNone/>
            </a:pPr>
            <a:r>
              <a:t/>
            </a:r>
            <a:endParaRPr sz="1800">
              <a:latin typeface="Roboto"/>
              <a:ea typeface="Roboto"/>
              <a:cs typeface="Roboto"/>
              <a:sym typeface="Roboto"/>
            </a:endParaRPr>
          </a:p>
        </p:txBody>
      </p:sp>
      <p:sp>
        <p:nvSpPr>
          <p:cNvPr id="380" name="Google Shape;380;p4"/>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1" name="Google Shape;381;p4"/>
          <p:cNvGrpSpPr/>
          <p:nvPr/>
        </p:nvGrpSpPr>
        <p:grpSpPr>
          <a:xfrm>
            <a:off x="7526971" y="530835"/>
            <a:ext cx="897020" cy="324600"/>
            <a:chOff x="7526971" y="530835"/>
            <a:chExt cx="897020" cy="324600"/>
          </a:xfrm>
        </p:grpSpPr>
        <p:grpSp>
          <p:nvGrpSpPr>
            <p:cNvPr id="382" name="Google Shape;382;p4"/>
            <p:cNvGrpSpPr/>
            <p:nvPr/>
          </p:nvGrpSpPr>
          <p:grpSpPr>
            <a:xfrm>
              <a:off x="7526971" y="530835"/>
              <a:ext cx="332201" cy="324420"/>
              <a:chOff x="3380213" y="4209475"/>
              <a:chExt cx="403450" cy="394000"/>
            </a:xfrm>
          </p:grpSpPr>
          <p:sp>
            <p:nvSpPr>
              <p:cNvPr id="383" name="Google Shape;383;p4"/>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5" name="Google Shape;385;p4"/>
            <p:cNvGrpSpPr/>
            <p:nvPr/>
          </p:nvGrpSpPr>
          <p:grpSpPr>
            <a:xfrm>
              <a:off x="8054865" y="531011"/>
              <a:ext cx="369126" cy="324424"/>
              <a:chOff x="4467200" y="877100"/>
              <a:chExt cx="481825" cy="423475"/>
            </a:xfrm>
          </p:grpSpPr>
          <p:sp>
            <p:nvSpPr>
              <p:cNvPr id="386" name="Google Shape;386;p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87" name="Google Shape;387;p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88" name="Google Shape;388;p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89" name="Google Shape;389;p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390" name="Google Shape;390;p4"/>
          <p:cNvSpPr/>
          <p:nvPr/>
        </p:nvSpPr>
        <p:spPr>
          <a:xfrm>
            <a:off x="490375" y="1124800"/>
            <a:ext cx="3127857" cy="1446966"/>
          </a:xfrm>
          <a:custGeom>
            <a:rect b="b" l="l" r="r" t="t"/>
            <a:pathLst>
              <a:path extrusionOk="0" h="24025" w="44577">
                <a:moveTo>
                  <a:pt x="212" y="0"/>
                </a:moveTo>
                <a:cubicBezTo>
                  <a:pt x="124" y="0"/>
                  <a:pt x="54" y="53"/>
                  <a:pt x="19" y="140"/>
                </a:cubicBezTo>
                <a:cubicBezTo>
                  <a:pt x="1" y="210"/>
                  <a:pt x="37" y="297"/>
                  <a:pt x="107" y="332"/>
                </a:cubicBezTo>
                <a:lnTo>
                  <a:pt x="4660" y="3245"/>
                </a:lnTo>
                <a:lnTo>
                  <a:pt x="4660" y="21582"/>
                </a:lnTo>
                <a:cubicBezTo>
                  <a:pt x="4660" y="22925"/>
                  <a:pt x="5760" y="24024"/>
                  <a:pt x="7102" y="24024"/>
                </a:cubicBezTo>
                <a:lnTo>
                  <a:pt x="42134" y="24024"/>
                </a:lnTo>
                <a:cubicBezTo>
                  <a:pt x="43478" y="24024"/>
                  <a:pt x="44577" y="22925"/>
                  <a:pt x="44577" y="21582"/>
                </a:cubicBezTo>
                <a:lnTo>
                  <a:pt x="44577" y="2443"/>
                </a:lnTo>
                <a:cubicBezTo>
                  <a:pt x="44577" y="1100"/>
                  <a:pt x="43478" y="0"/>
                  <a:pt x="42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4"/>
          <p:cNvSpPr txBox="1"/>
          <p:nvPr>
            <p:ph type="title"/>
          </p:nvPr>
        </p:nvSpPr>
        <p:spPr>
          <a:xfrm>
            <a:off x="826425" y="1519638"/>
            <a:ext cx="2791800" cy="657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vi">
                <a:solidFill>
                  <a:schemeClr val="lt1"/>
                </a:solidFill>
              </a:rPr>
              <a:t>Motivation</a:t>
            </a:r>
            <a:endParaRPr>
              <a:solidFill>
                <a:schemeClr val="lt1"/>
              </a:solidFill>
            </a:endParaRPr>
          </a:p>
        </p:txBody>
      </p:sp>
      <p:sp>
        <p:nvSpPr>
          <p:cNvPr id="392" name="Google Shape;392;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Introduction</a:t>
            </a:r>
            <a:endParaRPr>
              <a:solidFill>
                <a:schemeClr val="lt1"/>
              </a:solidFill>
            </a:endParaRPr>
          </a:p>
        </p:txBody>
      </p:sp>
      <p:sp>
        <p:nvSpPr>
          <p:cNvPr id="398" name="Google Shape;398;p5"/>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9" name="Google Shape;399;p5"/>
          <p:cNvGrpSpPr/>
          <p:nvPr/>
        </p:nvGrpSpPr>
        <p:grpSpPr>
          <a:xfrm>
            <a:off x="7526971" y="530835"/>
            <a:ext cx="897020" cy="324600"/>
            <a:chOff x="7526971" y="530835"/>
            <a:chExt cx="897020" cy="324600"/>
          </a:xfrm>
        </p:grpSpPr>
        <p:grpSp>
          <p:nvGrpSpPr>
            <p:cNvPr id="400" name="Google Shape;400;p5"/>
            <p:cNvGrpSpPr/>
            <p:nvPr/>
          </p:nvGrpSpPr>
          <p:grpSpPr>
            <a:xfrm>
              <a:off x="7526971" y="530835"/>
              <a:ext cx="332201" cy="324420"/>
              <a:chOff x="3380213" y="4209475"/>
              <a:chExt cx="403450" cy="394000"/>
            </a:xfrm>
          </p:grpSpPr>
          <p:sp>
            <p:nvSpPr>
              <p:cNvPr id="401" name="Google Shape;401;p5"/>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5"/>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3" name="Google Shape;403;p5"/>
            <p:cNvGrpSpPr/>
            <p:nvPr/>
          </p:nvGrpSpPr>
          <p:grpSpPr>
            <a:xfrm>
              <a:off x="8054865" y="531011"/>
              <a:ext cx="369126" cy="324424"/>
              <a:chOff x="4467200" y="877100"/>
              <a:chExt cx="481825" cy="423475"/>
            </a:xfrm>
          </p:grpSpPr>
          <p:sp>
            <p:nvSpPr>
              <p:cNvPr id="404" name="Google Shape;404;p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05" name="Google Shape;405;p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06" name="Google Shape;406;p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07" name="Google Shape;407;p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408" name="Google Shape;408;p5"/>
          <p:cNvSpPr/>
          <p:nvPr/>
        </p:nvSpPr>
        <p:spPr>
          <a:xfrm>
            <a:off x="490375" y="1124800"/>
            <a:ext cx="3127857" cy="1545108"/>
          </a:xfrm>
          <a:custGeom>
            <a:rect b="b" l="l" r="r" t="t"/>
            <a:pathLst>
              <a:path extrusionOk="0" h="24025" w="44577">
                <a:moveTo>
                  <a:pt x="212" y="0"/>
                </a:moveTo>
                <a:cubicBezTo>
                  <a:pt x="124" y="0"/>
                  <a:pt x="54" y="53"/>
                  <a:pt x="19" y="140"/>
                </a:cubicBezTo>
                <a:cubicBezTo>
                  <a:pt x="1" y="210"/>
                  <a:pt x="37" y="297"/>
                  <a:pt x="107" y="332"/>
                </a:cubicBezTo>
                <a:lnTo>
                  <a:pt x="4660" y="3245"/>
                </a:lnTo>
                <a:lnTo>
                  <a:pt x="4660" y="21582"/>
                </a:lnTo>
                <a:cubicBezTo>
                  <a:pt x="4660" y="22925"/>
                  <a:pt x="5760" y="24024"/>
                  <a:pt x="7102" y="24024"/>
                </a:cubicBezTo>
                <a:lnTo>
                  <a:pt x="42134" y="24024"/>
                </a:lnTo>
                <a:cubicBezTo>
                  <a:pt x="43478" y="24024"/>
                  <a:pt x="44577" y="22925"/>
                  <a:pt x="44577" y="21582"/>
                </a:cubicBezTo>
                <a:lnTo>
                  <a:pt x="44577" y="2443"/>
                </a:lnTo>
                <a:cubicBezTo>
                  <a:pt x="44577" y="1100"/>
                  <a:pt x="43478" y="0"/>
                  <a:pt x="42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5"/>
          <p:cNvSpPr txBox="1"/>
          <p:nvPr>
            <p:ph type="title"/>
          </p:nvPr>
        </p:nvSpPr>
        <p:spPr>
          <a:xfrm>
            <a:off x="826425" y="1239451"/>
            <a:ext cx="2791800" cy="657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vi">
                <a:solidFill>
                  <a:schemeClr val="lt1"/>
                </a:solidFill>
              </a:rPr>
              <a:t>Previous studies</a:t>
            </a:r>
            <a:endParaRPr>
              <a:solidFill>
                <a:schemeClr val="lt1"/>
              </a:solidFill>
            </a:endParaRPr>
          </a:p>
        </p:txBody>
      </p:sp>
      <p:pic>
        <p:nvPicPr>
          <p:cNvPr id="410" name="Google Shape;410;p5"/>
          <p:cNvPicPr preferRelativeResize="0"/>
          <p:nvPr/>
        </p:nvPicPr>
        <p:blipFill rotWithShape="1">
          <a:blip r:embed="rId3">
            <a:alphaModFix/>
          </a:blip>
          <a:srcRect b="0" l="0" r="0" t="50482"/>
          <a:stretch/>
        </p:blipFill>
        <p:spPr>
          <a:xfrm>
            <a:off x="4122650" y="1182475"/>
            <a:ext cx="4711600" cy="3083351"/>
          </a:xfrm>
          <a:prstGeom prst="rect">
            <a:avLst/>
          </a:prstGeom>
          <a:noFill/>
          <a:ln>
            <a:noFill/>
          </a:ln>
        </p:spPr>
      </p:pic>
      <p:sp>
        <p:nvSpPr>
          <p:cNvPr id="411" name="Google Shape;411;p5"/>
          <p:cNvSpPr txBox="1"/>
          <p:nvPr/>
        </p:nvSpPr>
        <p:spPr>
          <a:xfrm>
            <a:off x="1210125" y="3129900"/>
            <a:ext cx="2408100" cy="1231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a:ea typeface="Roboto"/>
                <a:cs typeface="Roboto"/>
                <a:sym typeface="Roboto"/>
              </a:rPr>
              <a:t>Phân bố bài báo theo năm cùng phương pháp,</a:t>
            </a:r>
            <a:r>
              <a:rPr b="0" i="0" lang="vi" sz="1400" u="none" cap="none" strike="noStrike">
                <a:solidFill>
                  <a:srgbClr val="000000"/>
                </a:solidFill>
                <a:latin typeface="Work Sans"/>
                <a:ea typeface="Work Sans"/>
                <a:cs typeface="Work Sans"/>
                <a:sym typeface="Work Sans"/>
              </a:rPr>
              <a:t> </a:t>
            </a:r>
            <a:r>
              <a:rPr b="0" i="0" lang="vi" sz="800" u="none" cap="none" strike="noStrike">
                <a:solidFill>
                  <a:srgbClr val="333333"/>
                </a:solidFill>
                <a:highlight>
                  <a:srgbClr val="F5F5F5"/>
                </a:highlight>
                <a:uFill>
                  <a:noFill/>
                </a:uFill>
                <a:latin typeface="Arial"/>
                <a:ea typeface="Arial"/>
                <a:cs typeface="Arial"/>
                <a:sym typeface="Arial"/>
                <a:hlinkClick r:id="rId4">
                  <a:extLst>
                    <a:ext uri="{A12FA001-AC4F-418D-AE19-62706E023703}">
                      <ahyp:hlinkClr val="tx"/>
                    </a:ext>
                  </a:extLst>
                </a:hlinkClick>
              </a:rPr>
              <a:t> </a:t>
            </a:r>
            <a:r>
              <a:rPr b="0" i="0" lang="vi" sz="1100" u="none" cap="none" strike="noStrike">
                <a:solidFill>
                  <a:srgbClr val="777777"/>
                </a:solidFill>
                <a:highlight>
                  <a:srgbClr val="F6F6F6"/>
                </a:highlight>
                <a:latin typeface="Arial"/>
                <a:ea typeface="Arial"/>
                <a:cs typeface="Arial"/>
                <a:sym typeface="Arial"/>
              </a:rPr>
              <a:t> Nguồn DOI: </a:t>
            </a:r>
            <a:r>
              <a:rPr b="0" i="0" lang="vi" sz="1100" u="none" cap="none" strike="noStrike">
                <a:solidFill>
                  <a:srgbClr val="2A85E8"/>
                </a:solidFill>
                <a:highlight>
                  <a:srgbClr val="F6F6F6"/>
                </a:highlight>
                <a:uFill>
                  <a:noFill/>
                </a:uFill>
                <a:latin typeface="Arial"/>
                <a:ea typeface="Arial"/>
                <a:cs typeface="Arial"/>
                <a:sym typeface="Arial"/>
                <a:hlinkClick r:id="rId5">
                  <a:extLst>
                    <a:ext uri="{A12FA001-AC4F-418D-AE19-62706E023703}">
                      <ahyp:hlinkClr val="tx"/>
                    </a:ext>
                  </a:extLst>
                </a:hlinkClick>
              </a:rPr>
              <a:t>10.7717/peerjcs.920/fig-2</a:t>
            </a:r>
            <a:endParaRPr b="0" i="0" sz="1100" u="none" cap="none" strike="noStrike">
              <a:solidFill>
                <a:srgbClr val="2A85E8"/>
              </a:solidFill>
              <a:highlight>
                <a:srgbClr val="F6F6F6"/>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12" name="Google Shape;412;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Introduction</a:t>
            </a:r>
            <a:endParaRPr>
              <a:solidFill>
                <a:schemeClr val="lt1"/>
              </a:solidFill>
            </a:endParaRPr>
          </a:p>
        </p:txBody>
      </p:sp>
      <p:sp>
        <p:nvSpPr>
          <p:cNvPr id="418" name="Google Shape;418;p6"/>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9" name="Google Shape;419;p6"/>
          <p:cNvGrpSpPr/>
          <p:nvPr/>
        </p:nvGrpSpPr>
        <p:grpSpPr>
          <a:xfrm>
            <a:off x="7526971" y="530835"/>
            <a:ext cx="897020" cy="324600"/>
            <a:chOff x="7526971" y="530835"/>
            <a:chExt cx="897020" cy="324600"/>
          </a:xfrm>
        </p:grpSpPr>
        <p:grpSp>
          <p:nvGrpSpPr>
            <p:cNvPr id="420" name="Google Shape;420;p6"/>
            <p:cNvGrpSpPr/>
            <p:nvPr/>
          </p:nvGrpSpPr>
          <p:grpSpPr>
            <a:xfrm>
              <a:off x="7526971" y="530835"/>
              <a:ext cx="332201" cy="324420"/>
              <a:chOff x="3380213" y="4209475"/>
              <a:chExt cx="403450" cy="394000"/>
            </a:xfrm>
          </p:grpSpPr>
          <p:sp>
            <p:nvSpPr>
              <p:cNvPr id="421" name="Google Shape;421;p6"/>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6"/>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3" name="Google Shape;423;p6"/>
            <p:cNvGrpSpPr/>
            <p:nvPr/>
          </p:nvGrpSpPr>
          <p:grpSpPr>
            <a:xfrm>
              <a:off x="8054865" y="531011"/>
              <a:ext cx="369126" cy="324424"/>
              <a:chOff x="4467200" y="877100"/>
              <a:chExt cx="481825" cy="423475"/>
            </a:xfrm>
          </p:grpSpPr>
          <p:sp>
            <p:nvSpPr>
              <p:cNvPr id="424" name="Google Shape;424;p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25" name="Google Shape;425;p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26" name="Google Shape;426;p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27" name="Google Shape;427;p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sp>
        <p:nvSpPr>
          <p:cNvPr id="428" name="Google Shape;428;p6"/>
          <p:cNvSpPr/>
          <p:nvPr/>
        </p:nvSpPr>
        <p:spPr>
          <a:xfrm>
            <a:off x="490375" y="1124800"/>
            <a:ext cx="3127857" cy="1545108"/>
          </a:xfrm>
          <a:custGeom>
            <a:rect b="b" l="l" r="r" t="t"/>
            <a:pathLst>
              <a:path extrusionOk="0" h="24025" w="44577">
                <a:moveTo>
                  <a:pt x="212" y="0"/>
                </a:moveTo>
                <a:cubicBezTo>
                  <a:pt x="124" y="0"/>
                  <a:pt x="54" y="53"/>
                  <a:pt x="19" y="140"/>
                </a:cubicBezTo>
                <a:cubicBezTo>
                  <a:pt x="1" y="210"/>
                  <a:pt x="37" y="297"/>
                  <a:pt x="107" y="332"/>
                </a:cubicBezTo>
                <a:lnTo>
                  <a:pt x="4660" y="3245"/>
                </a:lnTo>
                <a:lnTo>
                  <a:pt x="4660" y="21582"/>
                </a:lnTo>
                <a:cubicBezTo>
                  <a:pt x="4660" y="22925"/>
                  <a:pt x="5760" y="24024"/>
                  <a:pt x="7102" y="24024"/>
                </a:cubicBezTo>
                <a:lnTo>
                  <a:pt x="42134" y="24024"/>
                </a:lnTo>
                <a:cubicBezTo>
                  <a:pt x="43478" y="24024"/>
                  <a:pt x="44577" y="22925"/>
                  <a:pt x="44577" y="21582"/>
                </a:cubicBezTo>
                <a:lnTo>
                  <a:pt x="44577" y="2443"/>
                </a:lnTo>
                <a:cubicBezTo>
                  <a:pt x="44577" y="1100"/>
                  <a:pt x="43478" y="0"/>
                  <a:pt x="421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
          <p:cNvSpPr txBox="1"/>
          <p:nvPr>
            <p:ph type="title"/>
          </p:nvPr>
        </p:nvSpPr>
        <p:spPr>
          <a:xfrm>
            <a:off x="826425" y="1239451"/>
            <a:ext cx="2791800" cy="657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vi">
                <a:solidFill>
                  <a:schemeClr val="lt1"/>
                </a:solidFill>
              </a:rPr>
              <a:t>Previous studies</a:t>
            </a:r>
            <a:endParaRPr>
              <a:solidFill>
                <a:schemeClr val="lt1"/>
              </a:solidFill>
            </a:endParaRPr>
          </a:p>
        </p:txBody>
      </p:sp>
      <p:sp>
        <p:nvSpPr>
          <p:cNvPr id="430" name="Google Shape;430;p6"/>
          <p:cNvSpPr txBox="1"/>
          <p:nvPr/>
        </p:nvSpPr>
        <p:spPr>
          <a:xfrm>
            <a:off x="1210125" y="3129900"/>
            <a:ext cx="2408100" cy="14007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Roboto"/>
                <a:ea typeface="Roboto"/>
                <a:cs typeface="Roboto"/>
                <a:sym typeface="Roboto"/>
              </a:rPr>
              <a:t>State-of-the-Art với tập dữ liệu được công bố,</a:t>
            </a:r>
            <a:r>
              <a:rPr b="0" i="0" lang="vi" sz="1400" u="none" cap="none" strike="noStrike">
                <a:solidFill>
                  <a:srgbClr val="000000"/>
                </a:solidFill>
                <a:latin typeface="Work Sans"/>
                <a:ea typeface="Work Sans"/>
                <a:cs typeface="Work Sans"/>
                <a:sym typeface="Work Sans"/>
              </a:rPr>
              <a:t> </a:t>
            </a:r>
            <a:r>
              <a:rPr b="0" i="0" lang="vi" sz="800" u="none" cap="none" strike="noStrike">
                <a:solidFill>
                  <a:srgbClr val="333333"/>
                </a:solidFill>
                <a:highlight>
                  <a:srgbClr val="F5F5F5"/>
                </a:highlight>
                <a:uFill>
                  <a:noFill/>
                </a:uFill>
                <a:latin typeface="Arial"/>
                <a:ea typeface="Arial"/>
                <a:cs typeface="Arial"/>
                <a:sym typeface="Arial"/>
                <a:hlinkClick r:id="rId3">
                  <a:extLst>
                    <a:ext uri="{A12FA001-AC4F-418D-AE19-62706E023703}">
                      <ahyp:hlinkClr val="tx"/>
                    </a:ext>
                  </a:extLst>
                </a:hlinkClick>
              </a:rPr>
              <a:t> </a:t>
            </a:r>
            <a:r>
              <a:rPr b="0" i="0" lang="vi" sz="1100" u="none" cap="none" strike="noStrike">
                <a:solidFill>
                  <a:srgbClr val="777777"/>
                </a:solidFill>
                <a:highlight>
                  <a:srgbClr val="F6F6F6"/>
                </a:highlight>
                <a:latin typeface="Arial"/>
                <a:ea typeface="Arial"/>
                <a:cs typeface="Arial"/>
                <a:sym typeface="Arial"/>
              </a:rPr>
              <a:t> Nguồn https://paperswithcode.com/sota/action-recognition-on-real-life-violence</a:t>
            </a:r>
            <a:endParaRPr b="0" i="0" sz="1100" u="none" cap="none" strike="noStrike">
              <a:solidFill>
                <a:srgbClr val="2A85E8"/>
              </a:solidFill>
              <a:highlight>
                <a:srgbClr val="F6F6F6"/>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pic>
        <p:nvPicPr>
          <p:cNvPr id="431" name="Google Shape;431;p6"/>
          <p:cNvPicPr preferRelativeResize="0"/>
          <p:nvPr/>
        </p:nvPicPr>
        <p:blipFill rotWithShape="1">
          <a:blip r:embed="rId4">
            <a:alphaModFix/>
          </a:blip>
          <a:srcRect b="0" l="0" r="0" t="0"/>
          <a:stretch/>
        </p:blipFill>
        <p:spPr>
          <a:xfrm>
            <a:off x="4080013" y="1452975"/>
            <a:ext cx="4667250" cy="2686050"/>
          </a:xfrm>
          <a:prstGeom prst="rect">
            <a:avLst/>
          </a:prstGeom>
          <a:noFill/>
          <a:ln>
            <a:noFill/>
          </a:ln>
        </p:spPr>
      </p:pic>
      <p:sp>
        <p:nvSpPr>
          <p:cNvPr id="432" name="Google Shape;432;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
          <p:cNvSpPr txBox="1"/>
          <p:nvPr>
            <p:ph idx="1" type="body"/>
          </p:nvPr>
        </p:nvSpPr>
        <p:spPr>
          <a:xfrm>
            <a:off x="5254700" y="1322625"/>
            <a:ext cx="3732000" cy="34164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vi"/>
              <a:t>“Real Life Violence Situations Dataset”,  M. Soliman et al. </a:t>
            </a:r>
            <a:endParaRPr/>
          </a:p>
          <a:p>
            <a:pPr indent="0" lvl="0" marL="457200" rtl="0" algn="l">
              <a:lnSpc>
                <a:spcPct val="100000"/>
              </a:lnSpc>
              <a:spcBef>
                <a:spcPts val="0"/>
              </a:spcBef>
              <a:spcAft>
                <a:spcPts val="0"/>
              </a:spcAft>
              <a:buSzPts val="1600"/>
              <a:buNone/>
            </a:pPr>
            <a:r>
              <a:rPr lang="vi"/>
              <a:t>“ Violence Recognition from Videos using Deep Learning Techniques”, Proc.  Hội nghị quốc tế về máy tính thông minh và hệ thống thông tin, Cairo, 2019.</a:t>
            </a:r>
            <a:endParaRPr/>
          </a:p>
          <a:p>
            <a:pPr indent="-330200" lvl="0" marL="457200" rtl="0" algn="l">
              <a:lnSpc>
                <a:spcPct val="100000"/>
              </a:lnSpc>
              <a:spcBef>
                <a:spcPts val="0"/>
              </a:spcBef>
              <a:spcAft>
                <a:spcPts val="0"/>
              </a:spcAft>
              <a:buSzPts val="1600"/>
              <a:buChar char="-"/>
            </a:pPr>
            <a:r>
              <a:rPr lang="vi"/>
              <a:t>Được thu thập nhằm mục đích nghiên cứu, so sánh các mô hình.</a:t>
            </a:r>
            <a:endParaRPr/>
          </a:p>
          <a:p>
            <a:pPr indent="0" lvl="0" marL="45720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t/>
            </a:r>
            <a:endParaRPr/>
          </a:p>
        </p:txBody>
      </p:sp>
      <p:sp>
        <p:nvSpPr>
          <p:cNvPr id="438" name="Google Shape;438;p7"/>
          <p:cNvSpPr txBox="1"/>
          <p:nvPr>
            <p:ph type="title"/>
          </p:nvPr>
        </p:nvSpPr>
        <p:spPr>
          <a:xfrm>
            <a:off x="1023925" y="384150"/>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Dataset </a:t>
            </a:r>
            <a:endParaRPr>
              <a:solidFill>
                <a:schemeClr val="lt1"/>
              </a:solidFill>
            </a:endParaRPr>
          </a:p>
        </p:txBody>
      </p:sp>
      <p:sp>
        <p:nvSpPr>
          <p:cNvPr id="439" name="Google Shape;439;p7"/>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0" name="Google Shape;440;p7"/>
          <p:cNvGrpSpPr/>
          <p:nvPr/>
        </p:nvGrpSpPr>
        <p:grpSpPr>
          <a:xfrm>
            <a:off x="7526971" y="530835"/>
            <a:ext cx="897020" cy="324600"/>
            <a:chOff x="7526971" y="530835"/>
            <a:chExt cx="897020" cy="324600"/>
          </a:xfrm>
        </p:grpSpPr>
        <p:grpSp>
          <p:nvGrpSpPr>
            <p:cNvPr id="441" name="Google Shape;441;p7"/>
            <p:cNvGrpSpPr/>
            <p:nvPr/>
          </p:nvGrpSpPr>
          <p:grpSpPr>
            <a:xfrm>
              <a:off x="7526971" y="530835"/>
              <a:ext cx="332201" cy="324420"/>
              <a:chOff x="3380213" y="4209475"/>
              <a:chExt cx="403450" cy="394000"/>
            </a:xfrm>
          </p:grpSpPr>
          <p:sp>
            <p:nvSpPr>
              <p:cNvPr id="442" name="Google Shape;442;p7"/>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4" name="Google Shape;444;p7"/>
            <p:cNvGrpSpPr/>
            <p:nvPr/>
          </p:nvGrpSpPr>
          <p:grpSpPr>
            <a:xfrm>
              <a:off x="8054865" y="531011"/>
              <a:ext cx="369126" cy="324424"/>
              <a:chOff x="4467200" y="877100"/>
              <a:chExt cx="481825" cy="423475"/>
            </a:xfrm>
          </p:grpSpPr>
          <p:sp>
            <p:nvSpPr>
              <p:cNvPr id="445" name="Google Shape;445;p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46" name="Google Shape;446;p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47" name="Google Shape;447;p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48" name="Google Shape;448;p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pic>
        <p:nvPicPr>
          <p:cNvPr id="449" name="Google Shape;449;p7"/>
          <p:cNvPicPr preferRelativeResize="0"/>
          <p:nvPr/>
        </p:nvPicPr>
        <p:blipFill rotWithShape="1">
          <a:blip r:embed="rId3">
            <a:alphaModFix/>
          </a:blip>
          <a:srcRect b="0" l="0" r="0" t="0"/>
          <a:stretch/>
        </p:blipFill>
        <p:spPr>
          <a:xfrm>
            <a:off x="720000" y="1526400"/>
            <a:ext cx="4162401" cy="2090703"/>
          </a:xfrm>
          <a:prstGeom prst="rect">
            <a:avLst/>
          </a:prstGeom>
          <a:noFill/>
          <a:ln>
            <a:noFill/>
          </a:ln>
        </p:spPr>
      </p:pic>
      <p:sp>
        <p:nvSpPr>
          <p:cNvPr id="450" name="Google Shape;450;p7"/>
          <p:cNvSpPr txBox="1"/>
          <p:nvPr/>
        </p:nvSpPr>
        <p:spPr>
          <a:xfrm>
            <a:off x="60550" y="3949475"/>
            <a:ext cx="6108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vi" sz="1000" u="none" cap="none" strike="noStrike">
                <a:solidFill>
                  <a:srgbClr val="000000"/>
                </a:solidFill>
                <a:latin typeface="Work Sans"/>
                <a:ea typeface="Work Sans"/>
                <a:cs typeface="Work Sans"/>
                <a:sym typeface="Work Sans"/>
              </a:rPr>
              <a:t>Nguồn: </a:t>
            </a:r>
            <a:r>
              <a:rPr b="0" i="0" lang="vi" sz="1000" u="none" cap="none" strike="noStrike">
                <a:solidFill>
                  <a:srgbClr val="000000"/>
                </a:solidFill>
                <a:latin typeface="Arial"/>
                <a:ea typeface="Arial"/>
                <a:cs typeface="Arial"/>
                <a:sym typeface="Arial"/>
              </a:rPr>
              <a:t>https://www.kaggle.com/datasets/mohamedmustafa/real-life-violence-situations-dataset</a:t>
            </a:r>
            <a:endParaRPr b="0" i="0" sz="1000" u="none" cap="none" strike="noStrike">
              <a:solidFill>
                <a:srgbClr val="000000"/>
              </a:solidFill>
              <a:latin typeface="Work Sans"/>
              <a:ea typeface="Work Sans"/>
              <a:cs typeface="Work Sans"/>
              <a:sym typeface="Work Sans"/>
            </a:endParaRPr>
          </a:p>
        </p:txBody>
      </p:sp>
      <p:sp>
        <p:nvSpPr>
          <p:cNvPr id="451" name="Google Shape;451;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solidFill>
                  <a:schemeClr val="lt1"/>
                </a:solidFill>
              </a:rPr>
              <a:t>‹#›</a:t>
            </a:fld>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8"/>
          <p:cNvSpPr txBox="1"/>
          <p:nvPr>
            <p:ph idx="1" type="body"/>
          </p:nvPr>
        </p:nvSpPr>
        <p:spPr>
          <a:xfrm>
            <a:off x="4508700" y="1224575"/>
            <a:ext cx="4233900" cy="3416400"/>
          </a:xfrm>
          <a:prstGeom prst="rect">
            <a:avLst/>
          </a:prstGeom>
          <a:noFill/>
          <a:ln>
            <a:noFill/>
          </a:ln>
        </p:spPr>
        <p:txBody>
          <a:bodyPr anchorCtr="0" anchor="t" bIns="91425" lIns="91425" spcFirstLastPara="1" rIns="91425" wrap="square" tIns="91425">
            <a:noAutofit/>
          </a:bodyPr>
          <a:lstStyle/>
          <a:p>
            <a:pPr indent="-330200" lvl="0" marL="457200" rtl="0" algn="just">
              <a:lnSpc>
                <a:spcPct val="100000"/>
              </a:lnSpc>
              <a:spcBef>
                <a:spcPts val="0"/>
              </a:spcBef>
              <a:spcAft>
                <a:spcPts val="0"/>
              </a:spcAft>
              <a:buSzPts val="1600"/>
              <a:buChar char="-"/>
            </a:pPr>
            <a:r>
              <a:rPr lang="vi"/>
              <a:t>“Real Life Violence Situations Dataset”, với 1000 video có yếu tố bạo lực và 1000 video không có yếu tố bạo lực từ video trên youtube, video bạo lực thực tế trên đường phố trong nhiều môi trường khác nhau.</a:t>
            </a:r>
            <a:endParaRPr/>
          </a:p>
          <a:p>
            <a:pPr indent="-330200" lvl="0" marL="457200" rtl="0" algn="just">
              <a:lnSpc>
                <a:spcPct val="100000"/>
              </a:lnSpc>
              <a:spcBef>
                <a:spcPts val="0"/>
              </a:spcBef>
              <a:spcAft>
                <a:spcPts val="0"/>
              </a:spcAft>
              <a:buSzPts val="1600"/>
              <a:buChar char="-"/>
            </a:pPr>
            <a:r>
              <a:rPr lang="vi"/>
              <a:t>Ngoài ra, các video phi bạo lực từ bộ dữ liệu được thu thập từ nhiều hành động khác nhau của con người như thể thao, ăn uống, đi bộ, v.v.</a:t>
            </a:r>
            <a:endParaRPr/>
          </a:p>
          <a:p>
            <a:pPr indent="0" lvl="0" marL="45720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t/>
            </a:r>
            <a:endParaRPr/>
          </a:p>
        </p:txBody>
      </p:sp>
      <p:sp>
        <p:nvSpPr>
          <p:cNvPr id="457" name="Google Shape;457;p8"/>
          <p:cNvSpPr txBox="1"/>
          <p:nvPr>
            <p:ph type="title"/>
          </p:nvPr>
        </p:nvSpPr>
        <p:spPr>
          <a:xfrm>
            <a:off x="1023925" y="384150"/>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Dataset </a:t>
            </a:r>
            <a:endParaRPr>
              <a:solidFill>
                <a:schemeClr val="lt1"/>
              </a:solidFill>
            </a:endParaRPr>
          </a:p>
        </p:txBody>
      </p:sp>
      <p:sp>
        <p:nvSpPr>
          <p:cNvPr id="458" name="Google Shape;458;p8"/>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9" name="Google Shape;459;p8"/>
          <p:cNvGrpSpPr/>
          <p:nvPr/>
        </p:nvGrpSpPr>
        <p:grpSpPr>
          <a:xfrm>
            <a:off x="7526971" y="530835"/>
            <a:ext cx="897020" cy="324600"/>
            <a:chOff x="7526971" y="530835"/>
            <a:chExt cx="897020" cy="324600"/>
          </a:xfrm>
        </p:grpSpPr>
        <p:grpSp>
          <p:nvGrpSpPr>
            <p:cNvPr id="460" name="Google Shape;460;p8"/>
            <p:cNvGrpSpPr/>
            <p:nvPr/>
          </p:nvGrpSpPr>
          <p:grpSpPr>
            <a:xfrm>
              <a:off x="7526971" y="530835"/>
              <a:ext cx="332201" cy="324420"/>
              <a:chOff x="3380213" y="4209475"/>
              <a:chExt cx="403450" cy="394000"/>
            </a:xfrm>
          </p:grpSpPr>
          <p:sp>
            <p:nvSpPr>
              <p:cNvPr id="461" name="Google Shape;461;p8"/>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8"/>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3" name="Google Shape;463;p8"/>
            <p:cNvGrpSpPr/>
            <p:nvPr/>
          </p:nvGrpSpPr>
          <p:grpSpPr>
            <a:xfrm>
              <a:off x="8054865" y="531011"/>
              <a:ext cx="369126" cy="324424"/>
              <a:chOff x="4467200" y="877100"/>
              <a:chExt cx="481825" cy="423475"/>
            </a:xfrm>
          </p:grpSpPr>
          <p:sp>
            <p:nvSpPr>
              <p:cNvPr id="464" name="Google Shape;464;p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65" name="Google Shape;465;p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66" name="Google Shape;466;p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67" name="Google Shape;467;p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pic>
        <p:nvPicPr>
          <p:cNvPr id="468" name="Google Shape;468;p8"/>
          <p:cNvPicPr preferRelativeResize="0"/>
          <p:nvPr/>
        </p:nvPicPr>
        <p:blipFill rotWithShape="1">
          <a:blip r:embed="rId3">
            <a:alphaModFix/>
          </a:blip>
          <a:srcRect b="0" l="0" r="0" t="0"/>
          <a:stretch/>
        </p:blipFill>
        <p:spPr>
          <a:xfrm>
            <a:off x="427225" y="1093711"/>
            <a:ext cx="3891724" cy="1758175"/>
          </a:xfrm>
          <a:prstGeom prst="rect">
            <a:avLst/>
          </a:prstGeom>
          <a:noFill/>
          <a:ln>
            <a:noFill/>
          </a:ln>
        </p:spPr>
      </p:pic>
      <p:pic>
        <p:nvPicPr>
          <p:cNvPr id="469" name="Google Shape;469;p8"/>
          <p:cNvPicPr preferRelativeResize="0"/>
          <p:nvPr/>
        </p:nvPicPr>
        <p:blipFill rotWithShape="1">
          <a:blip r:embed="rId4">
            <a:alphaModFix/>
          </a:blip>
          <a:srcRect b="0" l="0" r="0" t="0"/>
          <a:stretch/>
        </p:blipFill>
        <p:spPr>
          <a:xfrm>
            <a:off x="451018" y="2882800"/>
            <a:ext cx="3867932" cy="1758175"/>
          </a:xfrm>
          <a:prstGeom prst="rect">
            <a:avLst/>
          </a:prstGeom>
          <a:noFill/>
          <a:ln>
            <a:noFill/>
          </a:ln>
        </p:spPr>
      </p:pic>
      <p:sp>
        <p:nvSpPr>
          <p:cNvPr id="470" name="Google Shape;470;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highlight>
                  <a:schemeClr val="lt1"/>
                </a:highlight>
              </a:rPr>
              <a:t>‹#›</a:t>
            </a:fld>
            <a:endParaRPr>
              <a:highlight>
                <a:schemeClr val="lt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9"/>
          <p:cNvSpPr txBox="1"/>
          <p:nvPr>
            <p:ph type="title"/>
          </p:nvPr>
        </p:nvSpPr>
        <p:spPr>
          <a:xfrm>
            <a:off x="1023925" y="384150"/>
            <a:ext cx="7346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vi">
                <a:solidFill>
                  <a:schemeClr val="lt1"/>
                </a:solidFill>
              </a:rPr>
              <a:t>Approach</a:t>
            </a:r>
            <a:endParaRPr>
              <a:solidFill>
                <a:schemeClr val="lt1"/>
              </a:solidFill>
            </a:endParaRPr>
          </a:p>
        </p:txBody>
      </p:sp>
      <p:sp>
        <p:nvSpPr>
          <p:cNvPr id="476" name="Google Shape;476;p9"/>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7" name="Google Shape;477;p9"/>
          <p:cNvGrpSpPr/>
          <p:nvPr/>
        </p:nvGrpSpPr>
        <p:grpSpPr>
          <a:xfrm>
            <a:off x="7526971" y="530835"/>
            <a:ext cx="897020" cy="324600"/>
            <a:chOff x="7526971" y="530835"/>
            <a:chExt cx="897020" cy="324600"/>
          </a:xfrm>
        </p:grpSpPr>
        <p:grpSp>
          <p:nvGrpSpPr>
            <p:cNvPr id="478" name="Google Shape;478;p9"/>
            <p:cNvGrpSpPr/>
            <p:nvPr/>
          </p:nvGrpSpPr>
          <p:grpSpPr>
            <a:xfrm>
              <a:off x="7526971" y="530835"/>
              <a:ext cx="332201" cy="324420"/>
              <a:chOff x="3380213" y="4209475"/>
              <a:chExt cx="403450" cy="394000"/>
            </a:xfrm>
          </p:grpSpPr>
          <p:sp>
            <p:nvSpPr>
              <p:cNvPr id="479" name="Google Shape;479;p9"/>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9"/>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1" name="Google Shape;481;p9"/>
            <p:cNvGrpSpPr/>
            <p:nvPr/>
          </p:nvGrpSpPr>
          <p:grpSpPr>
            <a:xfrm>
              <a:off x="8054865" y="531011"/>
              <a:ext cx="369126" cy="324424"/>
              <a:chOff x="4467200" y="877100"/>
              <a:chExt cx="481825" cy="423475"/>
            </a:xfrm>
          </p:grpSpPr>
          <p:sp>
            <p:nvSpPr>
              <p:cNvPr id="482" name="Google Shape;482;p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83" name="Google Shape;483;p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84" name="Google Shape;484;p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485" name="Google Shape;485;p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grpSp>
        <p:nvGrpSpPr>
          <p:cNvPr id="486" name="Google Shape;486;p9"/>
          <p:cNvGrpSpPr/>
          <p:nvPr/>
        </p:nvGrpSpPr>
        <p:grpSpPr>
          <a:xfrm>
            <a:off x="6858000" y="1727660"/>
            <a:ext cx="2286000" cy="3415831"/>
            <a:chOff x="0" y="2295575"/>
            <a:chExt cx="2286000" cy="2847950"/>
          </a:xfrm>
        </p:grpSpPr>
        <p:grpSp>
          <p:nvGrpSpPr>
            <p:cNvPr id="487" name="Google Shape;487;p9"/>
            <p:cNvGrpSpPr/>
            <p:nvPr/>
          </p:nvGrpSpPr>
          <p:grpSpPr>
            <a:xfrm>
              <a:off x="0" y="2295575"/>
              <a:ext cx="2286000" cy="2847950"/>
              <a:chOff x="0" y="2295575"/>
              <a:chExt cx="2286000" cy="2847950"/>
            </a:xfrm>
          </p:grpSpPr>
          <p:sp>
            <p:nvSpPr>
              <p:cNvPr id="488" name="Google Shape;488;p9"/>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9"/>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0" name="Google Shape;490;p9"/>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800"/>
                <a:buFont typeface="Arial"/>
                <a:buNone/>
              </a:pPr>
              <a:r>
                <a:rPr b="0" i="0" lang="vi" sz="1800" u="none" cap="none" strike="noStrike">
                  <a:solidFill>
                    <a:srgbClr val="5E5E5E"/>
                  </a:solidFill>
                  <a:latin typeface="Roboto"/>
                  <a:ea typeface="Roboto"/>
                  <a:cs typeface="Roboto"/>
                  <a:sym typeface="Roboto"/>
                </a:rPr>
                <a:t>Usage</a:t>
              </a:r>
              <a:endParaRPr b="0" i="0" sz="1800" u="none" cap="none" strike="noStrike">
                <a:solidFill>
                  <a:srgbClr val="5E5E5E"/>
                </a:solidFill>
                <a:latin typeface="Roboto"/>
                <a:ea typeface="Roboto"/>
                <a:cs typeface="Roboto"/>
                <a:sym typeface="Roboto"/>
              </a:endParaRPr>
            </a:p>
          </p:txBody>
        </p:sp>
        <p:sp>
          <p:nvSpPr>
            <p:cNvPr id="491" name="Google Shape;491;p9"/>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vi" sz="1600" u="none" cap="none" strike="noStrike">
                  <a:solidFill>
                    <a:srgbClr val="5E5E5E"/>
                  </a:solidFill>
                  <a:latin typeface="Roboto"/>
                  <a:ea typeface="Roboto"/>
                  <a:cs typeface="Roboto"/>
                  <a:sym typeface="Roboto"/>
                </a:rPr>
                <a:t>Triển khai ứng dụng </a:t>
              </a:r>
              <a:endParaRPr b="1" i="0" sz="1600" u="none" cap="none" strike="noStrike">
                <a:solidFill>
                  <a:srgbClr val="5E5E5E"/>
                </a:solidFill>
                <a:latin typeface="Roboto"/>
                <a:ea typeface="Roboto"/>
                <a:cs typeface="Roboto"/>
                <a:sym typeface="Roboto"/>
              </a:endParaRPr>
            </a:p>
          </p:txBody>
        </p:sp>
        <p:sp>
          <p:nvSpPr>
            <p:cNvPr id="492" name="Google Shape;492;p9"/>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300"/>
                <a:buFont typeface="Arial"/>
                <a:buNone/>
              </a:pPr>
              <a:r>
                <a:rPr b="0" i="0" lang="vi" sz="1300" u="none" cap="none" strike="noStrike">
                  <a:solidFill>
                    <a:srgbClr val="5E5E5E"/>
                  </a:solidFill>
                  <a:latin typeface="Roboto"/>
                  <a:ea typeface="Roboto"/>
                  <a:cs typeface="Roboto"/>
                  <a:sym typeface="Roboto"/>
                </a:rPr>
                <a:t>Sử dụng mô hình tạo ứng dụng nhận dạng bạo lực</a:t>
              </a:r>
              <a:endParaRPr b="0" i="0" sz="1300" u="none" cap="none" strike="noStrike">
                <a:solidFill>
                  <a:srgbClr val="5E5E5E"/>
                </a:solidFill>
                <a:latin typeface="Roboto"/>
                <a:ea typeface="Roboto"/>
                <a:cs typeface="Roboto"/>
                <a:sym typeface="Roboto"/>
              </a:endParaRPr>
            </a:p>
          </p:txBody>
        </p:sp>
      </p:grpSp>
      <p:grpSp>
        <p:nvGrpSpPr>
          <p:cNvPr id="493" name="Google Shape;493;p9"/>
          <p:cNvGrpSpPr/>
          <p:nvPr/>
        </p:nvGrpSpPr>
        <p:grpSpPr>
          <a:xfrm>
            <a:off x="4572000" y="1727660"/>
            <a:ext cx="2286000" cy="3415831"/>
            <a:chOff x="0" y="2295575"/>
            <a:chExt cx="2286000" cy="2847950"/>
          </a:xfrm>
        </p:grpSpPr>
        <p:grpSp>
          <p:nvGrpSpPr>
            <p:cNvPr id="494" name="Google Shape;494;p9"/>
            <p:cNvGrpSpPr/>
            <p:nvPr/>
          </p:nvGrpSpPr>
          <p:grpSpPr>
            <a:xfrm>
              <a:off x="0" y="2295575"/>
              <a:ext cx="2286000" cy="2847950"/>
              <a:chOff x="0" y="2295575"/>
              <a:chExt cx="2286000" cy="2847950"/>
            </a:xfrm>
          </p:grpSpPr>
          <p:sp>
            <p:nvSpPr>
              <p:cNvPr id="495" name="Google Shape;495;p9"/>
              <p:cNvSpPr/>
              <p:nvPr/>
            </p:nvSpPr>
            <p:spPr>
              <a:xfrm>
                <a:off x="0" y="2823925"/>
                <a:ext cx="2286000" cy="231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9"/>
              <p:cNvSpPr/>
              <p:nvPr/>
            </p:nvSpPr>
            <p:spPr>
              <a:xfrm>
                <a:off x="0" y="2295575"/>
                <a:ext cx="2286000" cy="53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7" name="Google Shape;497;p9"/>
            <p:cNvSpPr txBox="1"/>
            <p:nvPr/>
          </p:nvSpPr>
          <p:spPr>
            <a:xfrm>
              <a:off x="216291" y="2441107"/>
              <a:ext cx="8712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800"/>
                <a:buFont typeface="Arial"/>
                <a:buNone/>
              </a:pPr>
              <a:r>
                <a:rPr b="0" i="0" lang="vi" sz="1800" u="none" cap="none" strike="noStrike">
                  <a:solidFill>
                    <a:srgbClr val="5E5E5E"/>
                  </a:solidFill>
                  <a:latin typeface="Roboto"/>
                  <a:ea typeface="Roboto"/>
                  <a:cs typeface="Roboto"/>
                  <a:sym typeface="Roboto"/>
                </a:rPr>
                <a:t>Test</a:t>
              </a:r>
              <a:endParaRPr b="0" i="0" sz="1800" u="none" cap="none" strike="noStrike">
                <a:solidFill>
                  <a:srgbClr val="5E5E5E"/>
                </a:solidFill>
                <a:latin typeface="Roboto"/>
                <a:ea typeface="Roboto"/>
                <a:cs typeface="Roboto"/>
                <a:sym typeface="Roboto"/>
              </a:endParaRPr>
            </a:p>
          </p:txBody>
        </p:sp>
        <p:sp>
          <p:nvSpPr>
            <p:cNvPr id="498" name="Google Shape;498;p9"/>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vi" sz="1600" u="none" cap="none" strike="noStrike">
                  <a:solidFill>
                    <a:srgbClr val="5E5E5E"/>
                  </a:solidFill>
                  <a:latin typeface="Roboto"/>
                  <a:ea typeface="Roboto"/>
                  <a:cs typeface="Roboto"/>
                  <a:sym typeface="Roboto"/>
                </a:rPr>
                <a:t>Sử dụng độ đo và các thông số của mô hình</a:t>
              </a:r>
              <a:endParaRPr b="1" i="0" sz="1600" u="none" cap="none" strike="noStrike">
                <a:solidFill>
                  <a:srgbClr val="5E5E5E"/>
                </a:solidFill>
                <a:latin typeface="Roboto"/>
                <a:ea typeface="Roboto"/>
                <a:cs typeface="Roboto"/>
                <a:sym typeface="Roboto"/>
              </a:endParaRPr>
            </a:p>
          </p:txBody>
        </p:sp>
        <p:sp>
          <p:nvSpPr>
            <p:cNvPr id="499" name="Google Shape;499;p9"/>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0" i="0" lang="vi" sz="1300" u="none" cap="none" strike="noStrike">
                  <a:solidFill>
                    <a:srgbClr val="5E5E5E"/>
                  </a:solidFill>
                  <a:latin typeface="Roboto"/>
                  <a:ea typeface="Roboto"/>
                  <a:cs typeface="Roboto"/>
                  <a:sym typeface="Roboto"/>
                </a:rPr>
                <a:t>Learning history</a:t>
              </a:r>
              <a:endParaRPr b="0" i="0" sz="1300" u="none" cap="none" strike="noStrike">
                <a:solidFill>
                  <a:srgbClr val="5E5E5E"/>
                </a:solidFill>
                <a:latin typeface="Roboto"/>
                <a:ea typeface="Roboto"/>
                <a:cs typeface="Roboto"/>
                <a:sym typeface="Roboto"/>
              </a:endParaRPr>
            </a:p>
            <a:p>
              <a:pPr indent="0" lvl="0" marL="0" marR="0" rtl="0" algn="l">
                <a:lnSpc>
                  <a:spcPct val="115000"/>
                </a:lnSpc>
                <a:spcBef>
                  <a:spcPts val="1600"/>
                </a:spcBef>
                <a:spcAft>
                  <a:spcPts val="0"/>
                </a:spcAft>
                <a:buClr>
                  <a:srgbClr val="000000"/>
                </a:buClr>
                <a:buSzPts val="1300"/>
                <a:buFont typeface="Arial"/>
                <a:buNone/>
              </a:pPr>
              <a:r>
                <a:rPr b="0" i="0" lang="vi" sz="1300" u="none" cap="none" strike="noStrike">
                  <a:solidFill>
                    <a:srgbClr val="5E5E5E"/>
                  </a:solidFill>
                  <a:latin typeface="Roboto"/>
                  <a:ea typeface="Roboto"/>
                  <a:cs typeface="Roboto"/>
                  <a:sym typeface="Roboto"/>
                </a:rPr>
                <a:t>Accuracy</a:t>
              </a:r>
              <a:endParaRPr b="0" i="0" sz="1300" u="none" cap="none" strike="noStrike">
                <a:solidFill>
                  <a:srgbClr val="5E5E5E"/>
                </a:solidFill>
                <a:latin typeface="Roboto"/>
                <a:ea typeface="Roboto"/>
                <a:cs typeface="Roboto"/>
                <a:sym typeface="Roboto"/>
              </a:endParaRPr>
            </a:p>
            <a:p>
              <a:pPr indent="0" lvl="0" marL="0" marR="0" rtl="0" algn="l">
                <a:lnSpc>
                  <a:spcPct val="115000"/>
                </a:lnSpc>
                <a:spcBef>
                  <a:spcPts val="1600"/>
                </a:spcBef>
                <a:spcAft>
                  <a:spcPts val="1600"/>
                </a:spcAft>
                <a:buClr>
                  <a:srgbClr val="000000"/>
                </a:buClr>
                <a:buSzPts val="1300"/>
                <a:buFont typeface="Arial"/>
                <a:buNone/>
              </a:pPr>
              <a:r>
                <a:rPr b="0" i="0" lang="vi" sz="1300" u="none" cap="none" strike="noStrike">
                  <a:solidFill>
                    <a:srgbClr val="5E5E5E"/>
                  </a:solidFill>
                  <a:latin typeface="Roboto"/>
                  <a:ea typeface="Roboto"/>
                  <a:cs typeface="Roboto"/>
                  <a:sym typeface="Roboto"/>
                </a:rPr>
                <a:t>Confusion matrix</a:t>
              </a:r>
              <a:endParaRPr b="0" i="0" sz="1300" u="none" cap="none" strike="noStrike">
                <a:solidFill>
                  <a:srgbClr val="5E5E5E"/>
                </a:solidFill>
                <a:latin typeface="Roboto"/>
                <a:ea typeface="Roboto"/>
                <a:cs typeface="Roboto"/>
                <a:sym typeface="Roboto"/>
              </a:endParaRPr>
            </a:p>
          </p:txBody>
        </p:sp>
        <p:cxnSp>
          <p:nvCxnSpPr>
            <p:cNvPr id="500" name="Google Shape;500;p9"/>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grpSp>
        <p:nvGrpSpPr>
          <p:cNvPr id="501" name="Google Shape;501;p9"/>
          <p:cNvGrpSpPr/>
          <p:nvPr/>
        </p:nvGrpSpPr>
        <p:grpSpPr>
          <a:xfrm>
            <a:off x="2286000" y="1727660"/>
            <a:ext cx="2286000" cy="3415831"/>
            <a:chOff x="0" y="2295575"/>
            <a:chExt cx="2286000" cy="2847950"/>
          </a:xfrm>
        </p:grpSpPr>
        <p:grpSp>
          <p:nvGrpSpPr>
            <p:cNvPr id="502" name="Google Shape;502;p9"/>
            <p:cNvGrpSpPr/>
            <p:nvPr/>
          </p:nvGrpSpPr>
          <p:grpSpPr>
            <a:xfrm>
              <a:off x="0" y="2295575"/>
              <a:ext cx="2286000" cy="2847950"/>
              <a:chOff x="0" y="2295575"/>
              <a:chExt cx="2286000" cy="2847950"/>
            </a:xfrm>
          </p:grpSpPr>
          <p:sp>
            <p:nvSpPr>
              <p:cNvPr id="503" name="Google Shape;503;p9"/>
              <p:cNvSpPr/>
              <p:nvPr/>
            </p:nvSpPr>
            <p:spPr>
              <a:xfrm>
                <a:off x="0" y="2823925"/>
                <a:ext cx="2286000" cy="2319600"/>
              </a:xfrm>
              <a:prstGeom prst="rect">
                <a:avLst/>
              </a:prstGeom>
              <a:solidFill>
                <a:srgbClr val="0C5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
              <p:cNvSpPr/>
              <p:nvPr/>
            </p:nvSpPr>
            <p:spPr>
              <a:xfrm>
                <a:off x="0" y="2295575"/>
                <a:ext cx="2286000" cy="53700"/>
              </a:xfrm>
              <a:prstGeom prst="rect">
                <a:avLst/>
              </a:prstGeom>
              <a:solidFill>
                <a:srgbClr val="0C5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5" name="Google Shape;505;p9"/>
            <p:cNvSpPr txBox="1"/>
            <p:nvPr/>
          </p:nvSpPr>
          <p:spPr>
            <a:xfrm>
              <a:off x="216309" y="2441098"/>
              <a:ext cx="18534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800"/>
                <a:buFont typeface="Arial"/>
                <a:buNone/>
              </a:pPr>
              <a:r>
                <a:rPr b="0" i="0" lang="vi" sz="1800" u="none" cap="none" strike="noStrike">
                  <a:solidFill>
                    <a:srgbClr val="0C58D3"/>
                  </a:solidFill>
                  <a:latin typeface="Roboto"/>
                  <a:ea typeface="Roboto"/>
                  <a:cs typeface="Roboto"/>
                  <a:sym typeface="Roboto"/>
                </a:rPr>
                <a:t>Hypothesis</a:t>
              </a:r>
              <a:endParaRPr b="0" i="0" sz="1800" u="none" cap="none" strike="noStrike">
                <a:solidFill>
                  <a:srgbClr val="0C58D3"/>
                </a:solidFill>
                <a:latin typeface="Roboto"/>
                <a:ea typeface="Roboto"/>
                <a:cs typeface="Roboto"/>
                <a:sym typeface="Roboto"/>
              </a:endParaRPr>
            </a:p>
          </p:txBody>
        </p:sp>
        <p:sp>
          <p:nvSpPr>
            <p:cNvPr id="506" name="Google Shape;506;p9"/>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vi" sz="1600" u="none" cap="none" strike="noStrike">
                  <a:solidFill>
                    <a:srgbClr val="FFFFFF"/>
                  </a:solidFill>
                  <a:latin typeface="Roboto"/>
                  <a:ea typeface="Roboto"/>
                  <a:cs typeface="Roboto"/>
                  <a:sym typeface="Roboto"/>
                </a:rPr>
                <a:t>Phương pháp xây dựng mô hình đạt hiệu quả tối đa ?</a:t>
              </a:r>
              <a:endParaRPr b="1" i="0" sz="1600" u="none" cap="none" strike="noStrike">
                <a:solidFill>
                  <a:srgbClr val="FFFFFF"/>
                </a:solidFill>
                <a:latin typeface="Roboto"/>
                <a:ea typeface="Roboto"/>
                <a:cs typeface="Roboto"/>
                <a:sym typeface="Roboto"/>
              </a:endParaRPr>
            </a:p>
          </p:txBody>
        </p:sp>
        <p:sp>
          <p:nvSpPr>
            <p:cNvPr id="507" name="Google Shape;507;p9"/>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300"/>
                <a:buFont typeface="Arial"/>
                <a:buNone/>
              </a:pPr>
              <a:r>
                <a:rPr b="0" i="0" lang="vi" sz="1300" u="none" cap="none" strike="noStrike">
                  <a:solidFill>
                    <a:srgbClr val="FFFFFF"/>
                  </a:solidFill>
                  <a:latin typeface="Roboto"/>
                  <a:ea typeface="Roboto"/>
                  <a:cs typeface="Roboto"/>
                  <a:sym typeface="Roboto"/>
                </a:rPr>
                <a:t>Cải tiến và bổ sung mô hình ban đầu để đạt hiệu suất (accuracy) tối đa</a:t>
              </a:r>
              <a:endParaRPr b="0" i="0" sz="1300" u="none" cap="none" strike="noStrike">
                <a:solidFill>
                  <a:srgbClr val="FFFFFF"/>
                </a:solidFill>
                <a:latin typeface="Roboto"/>
                <a:ea typeface="Roboto"/>
                <a:cs typeface="Roboto"/>
                <a:sym typeface="Roboto"/>
              </a:endParaRPr>
            </a:p>
          </p:txBody>
        </p:sp>
        <p:cxnSp>
          <p:nvCxnSpPr>
            <p:cNvPr id="508" name="Google Shape;508;p9"/>
            <p:cNvCxnSpPr/>
            <p:nvPr/>
          </p:nvCxnSpPr>
          <p:spPr>
            <a:xfrm>
              <a:off x="2286000" y="2295575"/>
              <a:ext cx="0" cy="2837400"/>
            </a:xfrm>
            <a:prstGeom prst="straightConnector1">
              <a:avLst/>
            </a:prstGeom>
            <a:noFill/>
            <a:ln cap="flat" cmpd="sng" w="9525">
              <a:solidFill>
                <a:srgbClr val="A1C3FA"/>
              </a:solidFill>
              <a:prstDash val="dot"/>
              <a:round/>
              <a:headEnd len="sm" w="sm" type="none"/>
              <a:tailEnd len="sm" w="sm" type="none"/>
            </a:ln>
          </p:spPr>
        </p:cxnSp>
      </p:grpSp>
      <p:grpSp>
        <p:nvGrpSpPr>
          <p:cNvPr id="509" name="Google Shape;509;p9"/>
          <p:cNvGrpSpPr/>
          <p:nvPr/>
        </p:nvGrpSpPr>
        <p:grpSpPr>
          <a:xfrm>
            <a:off x="0" y="1727587"/>
            <a:ext cx="2286000" cy="3415831"/>
            <a:chOff x="0" y="2295575"/>
            <a:chExt cx="2286000" cy="2847950"/>
          </a:xfrm>
        </p:grpSpPr>
        <p:grpSp>
          <p:nvGrpSpPr>
            <p:cNvPr id="510" name="Google Shape;510;p9"/>
            <p:cNvGrpSpPr/>
            <p:nvPr/>
          </p:nvGrpSpPr>
          <p:grpSpPr>
            <a:xfrm>
              <a:off x="0" y="2295575"/>
              <a:ext cx="2286000" cy="2847950"/>
              <a:chOff x="0" y="2295575"/>
              <a:chExt cx="2286000" cy="2847950"/>
            </a:xfrm>
          </p:grpSpPr>
          <p:sp>
            <p:nvSpPr>
              <p:cNvPr id="511" name="Google Shape;511;p9"/>
              <p:cNvSpPr/>
              <p:nvPr/>
            </p:nvSpPr>
            <p:spPr>
              <a:xfrm>
                <a:off x="0" y="2823925"/>
                <a:ext cx="2286000" cy="2319600"/>
              </a:xfrm>
              <a:prstGeom prst="rect">
                <a:avLst/>
              </a:prstGeom>
              <a:solidFill>
                <a:srgbClr val="0C5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9"/>
              <p:cNvSpPr/>
              <p:nvPr/>
            </p:nvSpPr>
            <p:spPr>
              <a:xfrm>
                <a:off x="0" y="2295575"/>
                <a:ext cx="2286000" cy="53700"/>
              </a:xfrm>
              <a:prstGeom prst="rect">
                <a:avLst/>
              </a:prstGeom>
              <a:solidFill>
                <a:srgbClr val="0C5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3" name="Google Shape;513;p9"/>
            <p:cNvSpPr txBox="1"/>
            <p:nvPr/>
          </p:nvSpPr>
          <p:spPr>
            <a:xfrm>
              <a:off x="216304" y="2441117"/>
              <a:ext cx="1249500" cy="260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800"/>
                <a:buFont typeface="Arial"/>
                <a:buNone/>
              </a:pPr>
              <a:r>
                <a:rPr b="0" i="0" lang="vi" sz="1800" u="none" cap="none" strike="noStrike">
                  <a:solidFill>
                    <a:srgbClr val="0C58D3"/>
                  </a:solidFill>
                  <a:latin typeface="Roboto"/>
                  <a:ea typeface="Roboto"/>
                  <a:cs typeface="Roboto"/>
                  <a:sym typeface="Roboto"/>
                </a:rPr>
                <a:t>Theory </a:t>
              </a:r>
              <a:endParaRPr b="0" i="0" sz="1800" u="none" cap="none" strike="noStrike">
                <a:solidFill>
                  <a:srgbClr val="0C58D3"/>
                </a:solidFill>
                <a:latin typeface="Roboto"/>
                <a:ea typeface="Roboto"/>
                <a:cs typeface="Roboto"/>
                <a:sym typeface="Roboto"/>
              </a:endParaRPr>
            </a:p>
          </p:txBody>
        </p:sp>
        <p:sp>
          <p:nvSpPr>
            <p:cNvPr id="514" name="Google Shape;514;p9"/>
            <p:cNvSpPr txBox="1"/>
            <p:nvPr/>
          </p:nvSpPr>
          <p:spPr>
            <a:xfrm>
              <a:off x="216300" y="3050050"/>
              <a:ext cx="1853400" cy="7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vi" sz="1600" u="none" cap="none" strike="noStrike">
                  <a:solidFill>
                    <a:srgbClr val="FFFFFF"/>
                  </a:solidFill>
                  <a:latin typeface="Roboto"/>
                  <a:ea typeface="Roboto"/>
                  <a:cs typeface="Roboto"/>
                  <a:sym typeface="Roboto"/>
                </a:rPr>
                <a:t>Sử dụng mô hình thuần túy nhất</a:t>
              </a:r>
              <a:endParaRPr b="1" i="0" sz="1600" u="none" cap="none" strike="noStrike">
                <a:solidFill>
                  <a:srgbClr val="FFFFFF"/>
                </a:solidFill>
                <a:latin typeface="Roboto"/>
                <a:ea typeface="Roboto"/>
                <a:cs typeface="Roboto"/>
                <a:sym typeface="Roboto"/>
              </a:endParaRPr>
            </a:p>
          </p:txBody>
        </p:sp>
        <p:sp>
          <p:nvSpPr>
            <p:cNvPr id="515" name="Google Shape;515;p9"/>
            <p:cNvSpPr txBox="1"/>
            <p:nvPr/>
          </p:nvSpPr>
          <p:spPr>
            <a:xfrm>
              <a:off x="216300" y="3896950"/>
              <a:ext cx="18534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300"/>
                <a:buFont typeface="Arial"/>
                <a:buNone/>
              </a:pPr>
              <a:r>
                <a:rPr b="0" i="0" lang="vi" sz="1300" u="none" cap="none" strike="noStrike">
                  <a:solidFill>
                    <a:srgbClr val="FFFFFF"/>
                  </a:solidFill>
                  <a:latin typeface="Roboto"/>
                  <a:ea typeface="Roboto"/>
                  <a:cs typeface="Roboto"/>
                  <a:sym typeface="Roboto"/>
                </a:rPr>
                <a:t>Mô hình đơn giản nhất: CNN + LSTM</a:t>
              </a:r>
              <a:endParaRPr b="0" i="0" sz="1300" u="none" cap="none" strike="noStrike">
                <a:solidFill>
                  <a:srgbClr val="FFFFFF"/>
                </a:solidFill>
                <a:latin typeface="Roboto"/>
                <a:ea typeface="Roboto"/>
                <a:cs typeface="Roboto"/>
                <a:sym typeface="Roboto"/>
              </a:endParaRPr>
            </a:p>
          </p:txBody>
        </p:sp>
        <p:cxnSp>
          <p:nvCxnSpPr>
            <p:cNvPr id="516" name="Google Shape;516;p9"/>
            <p:cNvCxnSpPr/>
            <p:nvPr/>
          </p:nvCxnSpPr>
          <p:spPr>
            <a:xfrm>
              <a:off x="2286000" y="2295575"/>
              <a:ext cx="0" cy="2837400"/>
            </a:xfrm>
            <a:prstGeom prst="straightConnector1">
              <a:avLst/>
            </a:prstGeom>
            <a:noFill/>
            <a:ln cap="flat" cmpd="sng" w="9525">
              <a:solidFill>
                <a:srgbClr val="A1C3FA"/>
              </a:solidFill>
              <a:prstDash val="dot"/>
              <a:round/>
              <a:headEnd len="sm" w="sm" type="none"/>
              <a:tailEnd len="sm" w="sm" type="none"/>
            </a:ln>
          </p:spPr>
        </p:cxnSp>
      </p:grpSp>
      <p:sp>
        <p:nvSpPr>
          <p:cNvPr id="517" name="Google Shape;517;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vi"/>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exting App Pitch Deck by Slidesgo">
  <a:themeElements>
    <a:clrScheme name="Simple Light">
      <a:dk1>
        <a:srgbClr val="000000"/>
      </a:dk1>
      <a:lt1>
        <a:srgbClr val="FFFFFF"/>
      </a:lt1>
      <a:dk2>
        <a:srgbClr val="14279B"/>
      </a:dk2>
      <a:lt2>
        <a:srgbClr val="3D56B2"/>
      </a:lt2>
      <a:accent1>
        <a:srgbClr val="5C7AEA"/>
      </a:accent1>
      <a:accent2>
        <a:srgbClr val="E6E6E6"/>
      </a:accent2>
      <a:accent3>
        <a:srgbClr val="8AA4F9"/>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